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Raleway"/>
      <p:regular r:id="rId25"/>
      <p:bold r:id="rId26"/>
      <p:italic r:id="rId27"/>
      <p:boldItalic r:id="rId28"/>
    </p:embeddedFont>
    <p:embeddedFont>
      <p:font typeface="La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5CE0AE88-FC92-43A5-9AFD-81D18A24C003}">
  <a:tblStyle styleId="{5CE0AE88-FC92-43A5-9AFD-81D18A24C003}"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aleway-bold.fntdata"/><Relationship Id="rId25" Type="http://schemas.openxmlformats.org/officeDocument/2006/relationships/font" Target="fonts/Raleway-regular.fntdata"/><Relationship Id="rId28" Type="http://schemas.openxmlformats.org/officeDocument/2006/relationships/font" Target="fonts/Raleway-boldItalic.fntdata"/><Relationship Id="rId27" Type="http://schemas.openxmlformats.org/officeDocument/2006/relationships/font" Target="fonts/Raleway-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a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Lato-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of self and our project title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4d8cbc80e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4d8cbc80e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48558a2c62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48558a2c62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flow</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251e213838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51e213838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4d7faa4976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4d7faa4976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1d9c67055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d9c67055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1d9c67055b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d9c67055b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4d8b2f020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4d8b2f020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4d8cbc80e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4d8cbc80e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4d8b2f020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4d8b2f020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Annie</a:t>
            </a:r>
            <a:endParaRPr/>
          </a:p>
          <a:p>
            <a:pPr indent="0" lvl="0" marL="0" rtl="0" algn="l">
              <a:spcBef>
                <a:spcPts val="0"/>
              </a:spcBef>
              <a:spcAft>
                <a:spcPts val="0"/>
              </a:spcAft>
              <a:buNone/>
            </a:pPr>
            <a:r>
              <a:rPr lang="en"/>
              <a:t>The problem statement is that the we need to design this fucntion satellite tracking ground station, motivation is that the western cubesat team needs one to complete their research as the GS will be the connection point between the cubesat in orbit and the mission control team on the ground.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251d9165c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51d9165c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Annie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246ee7dff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46ee7dff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4d8cbc80e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4d8cbc80e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4d8cbc80e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4d8cbc80e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251622d55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51622d55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4d8cbc80e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4d8cbc80e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4d7f9bf61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4d7f9bf61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rgbClr val="FFFFFF"/>
              </a:buClr>
              <a:buSzPts val="3000"/>
              <a:buNone/>
              <a:defRPr sz="3000">
                <a:solidFill>
                  <a:srgbClr val="FFFFFF"/>
                </a:solidFill>
              </a:defRPr>
            </a:lvl1pPr>
            <a:lvl2pPr lvl="1">
              <a:spcBef>
                <a:spcPts val="0"/>
              </a:spcBef>
              <a:spcAft>
                <a:spcPts val="0"/>
              </a:spcAft>
              <a:buClr>
                <a:srgbClr val="FFFFFF"/>
              </a:buClr>
              <a:buSzPts val="3000"/>
              <a:buNone/>
              <a:defRPr sz="3000">
                <a:solidFill>
                  <a:srgbClr val="FFFFFF"/>
                </a:solidFill>
              </a:defRPr>
            </a:lvl2pPr>
            <a:lvl3pPr lvl="2">
              <a:spcBef>
                <a:spcPts val="0"/>
              </a:spcBef>
              <a:spcAft>
                <a:spcPts val="0"/>
              </a:spcAft>
              <a:buClr>
                <a:srgbClr val="FFFFFF"/>
              </a:buClr>
              <a:buSzPts val="3000"/>
              <a:buNone/>
              <a:defRPr sz="3000">
                <a:solidFill>
                  <a:srgbClr val="FFFFFF"/>
                </a:solidFill>
              </a:defRPr>
            </a:lvl3pPr>
            <a:lvl4pPr lvl="3">
              <a:spcBef>
                <a:spcPts val="0"/>
              </a:spcBef>
              <a:spcAft>
                <a:spcPts val="0"/>
              </a:spcAft>
              <a:buClr>
                <a:srgbClr val="FFFFFF"/>
              </a:buClr>
              <a:buSzPts val="3000"/>
              <a:buNone/>
              <a:defRPr sz="3000">
                <a:solidFill>
                  <a:srgbClr val="FFFFFF"/>
                </a:solidFill>
              </a:defRPr>
            </a:lvl4pPr>
            <a:lvl5pPr lvl="4">
              <a:spcBef>
                <a:spcPts val="0"/>
              </a:spcBef>
              <a:spcAft>
                <a:spcPts val="0"/>
              </a:spcAft>
              <a:buClr>
                <a:srgbClr val="FFFFFF"/>
              </a:buClr>
              <a:buSzPts val="3000"/>
              <a:buNone/>
              <a:defRPr sz="3000">
                <a:solidFill>
                  <a:srgbClr val="FFFFFF"/>
                </a:solidFill>
              </a:defRPr>
            </a:lvl5pPr>
            <a:lvl6pPr lvl="5">
              <a:spcBef>
                <a:spcPts val="0"/>
              </a:spcBef>
              <a:spcAft>
                <a:spcPts val="0"/>
              </a:spcAft>
              <a:buClr>
                <a:srgbClr val="FFFFFF"/>
              </a:buClr>
              <a:buSzPts val="3000"/>
              <a:buNone/>
              <a:defRPr sz="3000">
                <a:solidFill>
                  <a:srgbClr val="FFFFFF"/>
                </a:solidFill>
              </a:defRPr>
            </a:lvl6pPr>
            <a:lvl7pPr lvl="6">
              <a:spcBef>
                <a:spcPts val="0"/>
              </a:spcBef>
              <a:spcAft>
                <a:spcPts val="0"/>
              </a:spcAft>
              <a:buClr>
                <a:srgbClr val="FFFFFF"/>
              </a:buClr>
              <a:buSzPts val="3000"/>
              <a:buNone/>
              <a:defRPr sz="3000">
                <a:solidFill>
                  <a:srgbClr val="FFFFFF"/>
                </a:solidFill>
              </a:defRPr>
            </a:lvl7pPr>
            <a:lvl8pPr lvl="7">
              <a:spcBef>
                <a:spcPts val="0"/>
              </a:spcBef>
              <a:spcAft>
                <a:spcPts val="0"/>
              </a:spcAft>
              <a:buClr>
                <a:srgbClr val="FFFFFF"/>
              </a:buClr>
              <a:buSzPts val="3000"/>
              <a:buNone/>
              <a:defRPr sz="3000">
                <a:solidFill>
                  <a:srgbClr val="FFFFFF"/>
                </a:solidFill>
              </a:defRPr>
            </a:lvl8pPr>
            <a:lvl9pPr lvl="8">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Clr>
                <a:srgbClr val="FFFFFF"/>
              </a:buClr>
              <a:buSzPts val="1600"/>
              <a:buNone/>
              <a:defRPr sz="1600">
                <a:solidFill>
                  <a:srgbClr val="FFFFFF"/>
                </a:solidFill>
              </a:defRPr>
            </a:lvl1pPr>
            <a:lvl2pPr lvl="1">
              <a:lnSpc>
                <a:spcPct val="100000"/>
              </a:lnSpc>
              <a:spcBef>
                <a:spcPts val="0"/>
              </a:spcBef>
              <a:spcAft>
                <a:spcPts val="0"/>
              </a:spcAft>
              <a:buClr>
                <a:srgbClr val="FFFFFF"/>
              </a:buClr>
              <a:buSzPts val="1600"/>
              <a:buNone/>
              <a:defRPr sz="1600">
                <a:solidFill>
                  <a:srgbClr val="FFFFFF"/>
                </a:solidFill>
              </a:defRPr>
            </a:lvl2pPr>
            <a:lvl3pPr lvl="2">
              <a:lnSpc>
                <a:spcPct val="100000"/>
              </a:lnSpc>
              <a:spcBef>
                <a:spcPts val="0"/>
              </a:spcBef>
              <a:spcAft>
                <a:spcPts val="0"/>
              </a:spcAft>
              <a:buClr>
                <a:srgbClr val="FFFFFF"/>
              </a:buClr>
              <a:buSzPts val="1600"/>
              <a:buNone/>
              <a:defRPr sz="1600">
                <a:solidFill>
                  <a:srgbClr val="FFFFFF"/>
                </a:solidFill>
              </a:defRPr>
            </a:lvl3pPr>
            <a:lvl4pPr lvl="3">
              <a:lnSpc>
                <a:spcPct val="100000"/>
              </a:lnSpc>
              <a:spcBef>
                <a:spcPts val="0"/>
              </a:spcBef>
              <a:spcAft>
                <a:spcPts val="0"/>
              </a:spcAft>
              <a:buClr>
                <a:srgbClr val="FFFFFF"/>
              </a:buClr>
              <a:buSzPts val="1600"/>
              <a:buNone/>
              <a:defRPr sz="1600">
                <a:solidFill>
                  <a:srgbClr val="FFFFFF"/>
                </a:solidFill>
              </a:defRPr>
            </a:lvl4pPr>
            <a:lvl5pPr lvl="4">
              <a:lnSpc>
                <a:spcPct val="100000"/>
              </a:lnSpc>
              <a:spcBef>
                <a:spcPts val="0"/>
              </a:spcBef>
              <a:spcAft>
                <a:spcPts val="0"/>
              </a:spcAft>
              <a:buClr>
                <a:srgbClr val="FFFFFF"/>
              </a:buClr>
              <a:buSzPts val="1600"/>
              <a:buNone/>
              <a:defRPr sz="1600">
                <a:solidFill>
                  <a:srgbClr val="FFFFFF"/>
                </a:solidFill>
              </a:defRPr>
            </a:lvl5pPr>
            <a:lvl6pPr lvl="5">
              <a:lnSpc>
                <a:spcPct val="100000"/>
              </a:lnSpc>
              <a:spcBef>
                <a:spcPts val="0"/>
              </a:spcBef>
              <a:spcAft>
                <a:spcPts val="0"/>
              </a:spcAft>
              <a:buClr>
                <a:srgbClr val="FFFFFF"/>
              </a:buClr>
              <a:buSzPts val="1600"/>
              <a:buNone/>
              <a:defRPr sz="1600">
                <a:solidFill>
                  <a:srgbClr val="FFFFFF"/>
                </a:solidFill>
              </a:defRPr>
            </a:lvl6pPr>
            <a:lvl7pPr lvl="6">
              <a:lnSpc>
                <a:spcPct val="100000"/>
              </a:lnSpc>
              <a:spcBef>
                <a:spcPts val="0"/>
              </a:spcBef>
              <a:spcAft>
                <a:spcPts val="0"/>
              </a:spcAft>
              <a:buClr>
                <a:srgbClr val="FFFFFF"/>
              </a:buClr>
              <a:buSzPts val="1600"/>
              <a:buNone/>
              <a:defRPr sz="1600">
                <a:solidFill>
                  <a:srgbClr val="FFFFFF"/>
                </a:solidFill>
              </a:defRPr>
            </a:lvl7pPr>
            <a:lvl8pPr lvl="7">
              <a:lnSpc>
                <a:spcPct val="100000"/>
              </a:lnSpc>
              <a:spcBef>
                <a:spcPts val="0"/>
              </a:spcBef>
              <a:spcAft>
                <a:spcPts val="0"/>
              </a:spcAft>
              <a:buClr>
                <a:srgbClr val="FFFFFF"/>
              </a:buClr>
              <a:buSzPts val="1600"/>
              <a:buNone/>
              <a:defRPr sz="1600">
                <a:solidFill>
                  <a:srgbClr val="FFFFFF"/>
                </a:solidFill>
              </a:defRPr>
            </a:lvl8pPr>
            <a:lvl9pPr lvl="8">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rgbClr val="FFFFFF"/>
              </a:buClr>
              <a:buSzPts val="3000"/>
              <a:buNone/>
              <a:defRPr sz="3000">
                <a:solidFill>
                  <a:srgbClr val="FFFFFF"/>
                </a:solidFill>
              </a:defRPr>
            </a:lvl1pPr>
            <a:lvl2pPr lvl="1">
              <a:spcBef>
                <a:spcPts val="0"/>
              </a:spcBef>
              <a:spcAft>
                <a:spcPts val="0"/>
              </a:spcAft>
              <a:buClr>
                <a:srgbClr val="FFFFFF"/>
              </a:buClr>
              <a:buSzPts val="3000"/>
              <a:buNone/>
              <a:defRPr sz="3000">
                <a:solidFill>
                  <a:srgbClr val="FFFFFF"/>
                </a:solidFill>
              </a:defRPr>
            </a:lvl2pPr>
            <a:lvl3pPr lvl="2">
              <a:spcBef>
                <a:spcPts val="0"/>
              </a:spcBef>
              <a:spcAft>
                <a:spcPts val="0"/>
              </a:spcAft>
              <a:buClr>
                <a:srgbClr val="FFFFFF"/>
              </a:buClr>
              <a:buSzPts val="3000"/>
              <a:buNone/>
              <a:defRPr sz="3000">
                <a:solidFill>
                  <a:srgbClr val="FFFFFF"/>
                </a:solidFill>
              </a:defRPr>
            </a:lvl3pPr>
            <a:lvl4pPr lvl="3">
              <a:spcBef>
                <a:spcPts val="0"/>
              </a:spcBef>
              <a:spcAft>
                <a:spcPts val="0"/>
              </a:spcAft>
              <a:buClr>
                <a:srgbClr val="FFFFFF"/>
              </a:buClr>
              <a:buSzPts val="3000"/>
              <a:buNone/>
              <a:defRPr sz="3000">
                <a:solidFill>
                  <a:srgbClr val="FFFFFF"/>
                </a:solidFill>
              </a:defRPr>
            </a:lvl4pPr>
            <a:lvl5pPr lvl="4">
              <a:spcBef>
                <a:spcPts val="0"/>
              </a:spcBef>
              <a:spcAft>
                <a:spcPts val="0"/>
              </a:spcAft>
              <a:buClr>
                <a:srgbClr val="FFFFFF"/>
              </a:buClr>
              <a:buSzPts val="3000"/>
              <a:buNone/>
              <a:defRPr sz="3000">
                <a:solidFill>
                  <a:srgbClr val="FFFFFF"/>
                </a:solidFill>
              </a:defRPr>
            </a:lvl5pPr>
            <a:lvl6pPr lvl="5">
              <a:spcBef>
                <a:spcPts val="0"/>
              </a:spcBef>
              <a:spcAft>
                <a:spcPts val="0"/>
              </a:spcAft>
              <a:buClr>
                <a:srgbClr val="FFFFFF"/>
              </a:buClr>
              <a:buSzPts val="3000"/>
              <a:buNone/>
              <a:defRPr sz="3000">
                <a:solidFill>
                  <a:srgbClr val="FFFFFF"/>
                </a:solidFill>
              </a:defRPr>
            </a:lvl6pPr>
            <a:lvl7pPr lvl="6">
              <a:spcBef>
                <a:spcPts val="0"/>
              </a:spcBef>
              <a:spcAft>
                <a:spcPts val="0"/>
              </a:spcAft>
              <a:buClr>
                <a:srgbClr val="FFFFFF"/>
              </a:buClr>
              <a:buSzPts val="3000"/>
              <a:buNone/>
              <a:defRPr sz="3000">
                <a:solidFill>
                  <a:srgbClr val="FFFFFF"/>
                </a:solidFill>
              </a:defRPr>
            </a:lvl7pPr>
            <a:lvl8pPr lvl="7">
              <a:spcBef>
                <a:spcPts val="0"/>
              </a:spcBef>
              <a:spcAft>
                <a:spcPts val="0"/>
              </a:spcAft>
              <a:buClr>
                <a:srgbClr val="FFFFFF"/>
              </a:buClr>
              <a:buSzPts val="3000"/>
              <a:buNone/>
              <a:defRPr sz="3000">
                <a:solidFill>
                  <a:srgbClr val="FFFFFF"/>
                </a:solidFill>
              </a:defRPr>
            </a:lvl8pPr>
            <a:lvl9pPr lvl="8">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Clr>
                <a:srgbClr val="FFFFFF"/>
              </a:buClr>
              <a:buSzPts val="1600"/>
              <a:buNone/>
              <a:defRPr sz="1600">
                <a:solidFill>
                  <a:srgbClr val="FFFFFF"/>
                </a:solidFill>
              </a:defRPr>
            </a:lvl1pPr>
            <a:lvl2pPr lvl="1">
              <a:lnSpc>
                <a:spcPct val="100000"/>
              </a:lnSpc>
              <a:spcBef>
                <a:spcPts val="0"/>
              </a:spcBef>
              <a:spcAft>
                <a:spcPts val="0"/>
              </a:spcAft>
              <a:buClr>
                <a:srgbClr val="FFFFFF"/>
              </a:buClr>
              <a:buSzPts val="1600"/>
              <a:buNone/>
              <a:defRPr sz="1600">
                <a:solidFill>
                  <a:srgbClr val="FFFFFF"/>
                </a:solidFill>
              </a:defRPr>
            </a:lvl2pPr>
            <a:lvl3pPr lvl="2">
              <a:lnSpc>
                <a:spcPct val="100000"/>
              </a:lnSpc>
              <a:spcBef>
                <a:spcPts val="0"/>
              </a:spcBef>
              <a:spcAft>
                <a:spcPts val="0"/>
              </a:spcAft>
              <a:buClr>
                <a:srgbClr val="FFFFFF"/>
              </a:buClr>
              <a:buSzPts val="1600"/>
              <a:buNone/>
              <a:defRPr sz="1600">
                <a:solidFill>
                  <a:srgbClr val="FFFFFF"/>
                </a:solidFill>
              </a:defRPr>
            </a:lvl3pPr>
            <a:lvl4pPr lvl="3">
              <a:lnSpc>
                <a:spcPct val="100000"/>
              </a:lnSpc>
              <a:spcBef>
                <a:spcPts val="0"/>
              </a:spcBef>
              <a:spcAft>
                <a:spcPts val="0"/>
              </a:spcAft>
              <a:buClr>
                <a:srgbClr val="FFFFFF"/>
              </a:buClr>
              <a:buSzPts val="1600"/>
              <a:buNone/>
              <a:defRPr sz="1600">
                <a:solidFill>
                  <a:srgbClr val="FFFFFF"/>
                </a:solidFill>
              </a:defRPr>
            </a:lvl4pPr>
            <a:lvl5pPr lvl="4">
              <a:lnSpc>
                <a:spcPct val="100000"/>
              </a:lnSpc>
              <a:spcBef>
                <a:spcPts val="0"/>
              </a:spcBef>
              <a:spcAft>
                <a:spcPts val="0"/>
              </a:spcAft>
              <a:buClr>
                <a:srgbClr val="FFFFFF"/>
              </a:buClr>
              <a:buSzPts val="1600"/>
              <a:buNone/>
              <a:defRPr sz="1600">
                <a:solidFill>
                  <a:srgbClr val="FFFFFF"/>
                </a:solidFill>
              </a:defRPr>
            </a:lvl5pPr>
            <a:lvl6pPr lvl="5">
              <a:lnSpc>
                <a:spcPct val="100000"/>
              </a:lnSpc>
              <a:spcBef>
                <a:spcPts val="0"/>
              </a:spcBef>
              <a:spcAft>
                <a:spcPts val="0"/>
              </a:spcAft>
              <a:buClr>
                <a:srgbClr val="FFFFFF"/>
              </a:buClr>
              <a:buSzPts val="1600"/>
              <a:buNone/>
              <a:defRPr sz="1600">
                <a:solidFill>
                  <a:srgbClr val="FFFFFF"/>
                </a:solidFill>
              </a:defRPr>
            </a:lvl6pPr>
            <a:lvl7pPr lvl="6">
              <a:lnSpc>
                <a:spcPct val="100000"/>
              </a:lnSpc>
              <a:spcBef>
                <a:spcPts val="0"/>
              </a:spcBef>
              <a:spcAft>
                <a:spcPts val="0"/>
              </a:spcAft>
              <a:buClr>
                <a:srgbClr val="FFFFFF"/>
              </a:buClr>
              <a:buSzPts val="1600"/>
              <a:buNone/>
              <a:defRPr sz="1600">
                <a:solidFill>
                  <a:srgbClr val="FFFFFF"/>
                </a:solidFill>
              </a:defRPr>
            </a:lvl7pPr>
            <a:lvl8pPr lvl="7">
              <a:lnSpc>
                <a:spcPct val="100000"/>
              </a:lnSpc>
              <a:spcBef>
                <a:spcPts val="0"/>
              </a:spcBef>
              <a:spcAft>
                <a:spcPts val="0"/>
              </a:spcAft>
              <a:buClr>
                <a:srgbClr val="FFFFFF"/>
              </a:buClr>
              <a:buSzPts val="1600"/>
              <a:buNone/>
              <a:defRPr sz="1600">
                <a:solidFill>
                  <a:srgbClr val="FFFFFF"/>
                </a:solidFill>
              </a:defRPr>
            </a:lvl8pPr>
            <a:lvl9pPr lvl="8">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2.gif"/><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18.png"/><Relationship Id="rId6"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17"/>
          <p:cNvSpPr txBox="1"/>
          <p:nvPr>
            <p:ph type="ctrTitle"/>
          </p:nvPr>
        </p:nvSpPr>
        <p:spPr>
          <a:xfrm>
            <a:off x="729450" y="1322450"/>
            <a:ext cx="80178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Ground Station and </a:t>
            </a:r>
            <a:endParaRPr/>
          </a:p>
          <a:p>
            <a:pPr indent="0" lvl="0" marL="0" rtl="0" algn="l">
              <a:spcBef>
                <a:spcPts val="0"/>
              </a:spcBef>
              <a:spcAft>
                <a:spcPts val="0"/>
              </a:spcAft>
              <a:buNone/>
            </a:pPr>
            <a:r>
              <a:rPr lang="en"/>
              <a:t>Satellite Tracking System</a:t>
            </a:r>
            <a:endParaRPr/>
          </a:p>
        </p:txBody>
      </p:sp>
      <p:sp>
        <p:nvSpPr>
          <p:cNvPr id="136" name="Google Shape;136;p17"/>
          <p:cNvSpPr txBox="1"/>
          <p:nvPr>
            <p:ph idx="1" type="subTitle"/>
          </p:nvPr>
        </p:nvSpPr>
        <p:spPr>
          <a:xfrm>
            <a:off x="729450" y="2769350"/>
            <a:ext cx="6138900" cy="8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A Western CubeSat Project</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AC-DC Converter Module</a:t>
            </a:r>
            <a:endParaRPr/>
          </a:p>
        </p:txBody>
      </p:sp>
      <p:pic>
        <p:nvPicPr>
          <p:cNvPr id="211" name="Google Shape;211;p26"/>
          <p:cNvPicPr preferRelativeResize="0"/>
          <p:nvPr/>
        </p:nvPicPr>
        <p:blipFill>
          <a:blip r:embed="rId3">
            <a:alphaModFix/>
          </a:blip>
          <a:stretch>
            <a:fillRect/>
          </a:stretch>
        </p:blipFill>
        <p:spPr>
          <a:xfrm>
            <a:off x="869700" y="2067450"/>
            <a:ext cx="3099075" cy="2321908"/>
          </a:xfrm>
          <a:prstGeom prst="rect">
            <a:avLst/>
          </a:prstGeom>
          <a:noFill/>
          <a:ln>
            <a:noFill/>
          </a:ln>
        </p:spPr>
      </p:pic>
      <p:sp>
        <p:nvSpPr>
          <p:cNvPr id="212" name="Google Shape;212;p26"/>
          <p:cNvSpPr txBox="1"/>
          <p:nvPr/>
        </p:nvSpPr>
        <p:spPr>
          <a:xfrm>
            <a:off x="4124575" y="2274400"/>
            <a:ext cx="4556700" cy="19080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000000"/>
              </a:buClr>
              <a:buSzPts val="2000"/>
              <a:buFont typeface="Lato"/>
              <a:buChar char="●"/>
            </a:pPr>
            <a:r>
              <a:rPr lang="en" sz="2000">
                <a:latin typeface="Lato"/>
                <a:ea typeface="Lato"/>
                <a:cs typeface="Lato"/>
                <a:sym typeface="Lato"/>
              </a:rPr>
              <a:t>Input Voltage: 100-240 VAC</a:t>
            </a:r>
            <a:endParaRPr sz="2000">
              <a:latin typeface="Lato"/>
              <a:ea typeface="Lato"/>
              <a:cs typeface="Lato"/>
              <a:sym typeface="Lato"/>
            </a:endParaRPr>
          </a:p>
          <a:p>
            <a:pPr indent="-355600" lvl="0" marL="457200" rtl="0" algn="l">
              <a:lnSpc>
                <a:spcPct val="115000"/>
              </a:lnSpc>
              <a:spcBef>
                <a:spcPts val="1000"/>
              </a:spcBef>
              <a:spcAft>
                <a:spcPts val="0"/>
              </a:spcAft>
              <a:buClr>
                <a:srgbClr val="000000"/>
              </a:buClr>
              <a:buSzPts val="2000"/>
              <a:buFont typeface="Lato"/>
              <a:buChar char="●"/>
            </a:pPr>
            <a:r>
              <a:rPr lang="en" sz="2000">
                <a:latin typeface="Lato"/>
                <a:ea typeface="Lato"/>
                <a:cs typeface="Lato"/>
                <a:sym typeface="Lato"/>
              </a:rPr>
              <a:t>Output Voltage: 36 VDC</a:t>
            </a:r>
            <a:endParaRPr sz="2000">
              <a:latin typeface="Lato"/>
              <a:ea typeface="Lato"/>
              <a:cs typeface="Lato"/>
              <a:sym typeface="Lato"/>
            </a:endParaRPr>
          </a:p>
          <a:p>
            <a:pPr indent="-355600" lvl="0" marL="457200" rtl="0" algn="l">
              <a:lnSpc>
                <a:spcPct val="115000"/>
              </a:lnSpc>
              <a:spcBef>
                <a:spcPts val="1000"/>
              </a:spcBef>
              <a:spcAft>
                <a:spcPts val="0"/>
              </a:spcAft>
              <a:buClr>
                <a:srgbClr val="000000"/>
              </a:buClr>
              <a:buSzPts val="2000"/>
              <a:buFont typeface="Lato"/>
              <a:buChar char="●"/>
            </a:pPr>
            <a:r>
              <a:rPr lang="en" sz="2000">
                <a:latin typeface="Lato"/>
                <a:ea typeface="Lato"/>
                <a:cs typeface="Lato"/>
                <a:sym typeface="Lato"/>
              </a:rPr>
              <a:t>Output Current: 5-6.5 A </a:t>
            </a:r>
            <a:endParaRPr sz="2000">
              <a:latin typeface="Lato"/>
              <a:ea typeface="Lato"/>
              <a:cs typeface="Lato"/>
              <a:sym typeface="Lato"/>
            </a:endParaRPr>
          </a:p>
          <a:p>
            <a:pPr indent="-355600" lvl="0" marL="457200" rtl="0" algn="l">
              <a:lnSpc>
                <a:spcPct val="115000"/>
              </a:lnSpc>
              <a:spcBef>
                <a:spcPts val="1000"/>
              </a:spcBef>
              <a:spcAft>
                <a:spcPts val="1000"/>
              </a:spcAft>
              <a:buClr>
                <a:srgbClr val="000000"/>
              </a:buClr>
              <a:buSzPts val="2000"/>
              <a:buFont typeface="Lato"/>
              <a:buChar char="●"/>
            </a:pPr>
            <a:r>
              <a:rPr lang="en" sz="2000">
                <a:latin typeface="Lato"/>
                <a:ea typeface="Lato"/>
                <a:cs typeface="Lato"/>
                <a:sym typeface="Lato"/>
              </a:rPr>
              <a:t>Cost: $23.99</a:t>
            </a:r>
            <a:endParaRPr sz="2000">
              <a:solidFill>
                <a:srgbClr val="FFFFFF"/>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27"/>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Software Updates</a:t>
            </a:r>
            <a:endParaRPr/>
          </a:p>
          <a:p>
            <a:pPr indent="0" lvl="0" marL="0" rtl="0" algn="l">
              <a:spcBef>
                <a:spcPts val="0"/>
              </a:spcBef>
              <a:spcAft>
                <a:spcPts val="0"/>
              </a:spcAft>
              <a:buNone/>
            </a:pPr>
            <a:r>
              <a:t/>
            </a:r>
            <a:endParaRPr/>
          </a:p>
        </p:txBody>
      </p:sp>
      <p:sp>
        <p:nvSpPr>
          <p:cNvPr id="218" name="Google Shape;218;p27"/>
          <p:cNvSpPr txBox="1"/>
          <p:nvPr>
            <p:ph idx="2" type="body"/>
          </p:nvPr>
        </p:nvSpPr>
        <p:spPr>
          <a:xfrm>
            <a:off x="5147250" y="1271400"/>
            <a:ext cx="3441600" cy="260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Preliminary architecture for stepper motor control</a:t>
            </a:r>
            <a:endParaRPr sz="2000"/>
          </a:p>
          <a:p>
            <a:pPr indent="0" lvl="0" marL="0" rtl="0" algn="l">
              <a:spcBef>
                <a:spcPts val="1600"/>
              </a:spcBef>
              <a:spcAft>
                <a:spcPts val="0"/>
              </a:spcAft>
              <a:buNone/>
            </a:pPr>
            <a:r>
              <a:rPr lang="en" sz="2000"/>
              <a:t>General satellite positioning using Python’s SGP4 library</a:t>
            </a:r>
            <a:endParaRPr sz="2000"/>
          </a:p>
          <a:p>
            <a:pPr indent="0" lvl="0" marL="0" rtl="0" algn="l">
              <a:spcBef>
                <a:spcPts val="1600"/>
              </a:spcBef>
              <a:spcAft>
                <a:spcPts val="1600"/>
              </a:spcAft>
              <a:buNone/>
            </a:pPr>
            <a:r>
              <a:rPr lang="en" sz="2000"/>
              <a:t>Working on dynamic tracking based on Two Line Elements</a:t>
            </a:r>
            <a:endParaRPr sz="2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Problems Encountered</a:t>
            </a:r>
            <a:endParaRPr/>
          </a:p>
        </p:txBody>
      </p:sp>
      <p:sp>
        <p:nvSpPr>
          <p:cNvPr id="224" name="Google Shape;224;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Gearing the motors</a:t>
            </a:r>
            <a:endParaRPr sz="2000"/>
          </a:p>
          <a:p>
            <a:pPr indent="-355600" lvl="0" marL="457200" rtl="0" algn="l">
              <a:spcBef>
                <a:spcPts val="1000"/>
              </a:spcBef>
              <a:spcAft>
                <a:spcPts val="0"/>
              </a:spcAft>
              <a:buSzPts val="2000"/>
              <a:buChar char="➔"/>
            </a:pPr>
            <a:r>
              <a:rPr lang="en" sz="2000"/>
              <a:t>Power conversion and distribution</a:t>
            </a:r>
            <a:endParaRPr sz="2000"/>
          </a:p>
          <a:p>
            <a:pPr indent="-355600" lvl="0" marL="457200" rtl="0" algn="l">
              <a:spcBef>
                <a:spcPts val="1000"/>
              </a:spcBef>
              <a:spcAft>
                <a:spcPts val="0"/>
              </a:spcAft>
              <a:buSzPts val="2000"/>
              <a:buChar char="➔"/>
            </a:pPr>
            <a:r>
              <a:rPr lang="en" sz="2000"/>
              <a:t>Timeline</a:t>
            </a:r>
            <a:endParaRPr sz="2000"/>
          </a:p>
          <a:p>
            <a:pPr indent="-355600" lvl="0" marL="457200" rtl="0" algn="l">
              <a:spcBef>
                <a:spcPts val="1000"/>
              </a:spcBef>
              <a:spcAft>
                <a:spcPts val="1000"/>
              </a:spcAft>
              <a:buSzPts val="2000"/>
              <a:buChar char="➔"/>
            </a:pPr>
            <a:r>
              <a:rPr lang="en" sz="2000"/>
              <a:t>Budget </a:t>
            </a:r>
            <a:endParaRPr sz="2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next?</a:t>
            </a:r>
            <a:endParaRPr/>
          </a:p>
        </p:txBody>
      </p:sp>
      <p:sp>
        <p:nvSpPr>
          <p:cNvPr id="230" name="Google Shape;230;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Build base </a:t>
            </a:r>
            <a:endParaRPr sz="2000"/>
          </a:p>
          <a:p>
            <a:pPr indent="-355600" lvl="0" marL="457200" rtl="0" algn="l">
              <a:spcBef>
                <a:spcPts val="1000"/>
              </a:spcBef>
              <a:spcAft>
                <a:spcPts val="0"/>
              </a:spcAft>
              <a:buSzPts val="2000"/>
              <a:buChar char="➔"/>
            </a:pPr>
            <a:r>
              <a:rPr lang="en" sz="2000"/>
              <a:t>Test with stepper motors </a:t>
            </a:r>
            <a:endParaRPr sz="2000"/>
          </a:p>
          <a:p>
            <a:pPr indent="-355600" lvl="0" marL="457200" rtl="0" algn="l">
              <a:spcBef>
                <a:spcPts val="1000"/>
              </a:spcBef>
              <a:spcAft>
                <a:spcPts val="0"/>
              </a:spcAft>
              <a:buSzPts val="2000"/>
              <a:buChar char="➔"/>
            </a:pPr>
            <a:r>
              <a:rPr lang="en" sz="2000"/>
              <a:t>Continue algorithm design and iterative testing</a:t>
            </a:r>
            <a:endParaRPr sz="2000"/>
          </a:p>
          <a:p>
            <a:pPr indent="-355600" lvl="0" marL="457200" rtl="0" algn="l">
              <a:spcBef>
                <a:spcPts val="1000"/>
              </a:spcBef>
              <a:spcAft>
                <a:spcPts val="1000"/>
              </a:spcAft>
              <a:buSzPts val="2000"/>
              <a:buChar char="➔"/>
            </a:pPr>
            <a:r>
              <a:rPr lang="en" sz="2000"/>
              <a:t>Assemble as components come in</a:t>
            </a:r>
            <a:endParaRPr sz="2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234" name="Shape 234"/>
        <p:cNvGrpSpPr/>
        <p:nvPr/>
      </p:nvGrpSpPr>
      <p:grpSpPr>
        <a:xfrm>
          <a:off x="0" y="0"/>
          <a:ext cx="0" cy="0"/>
          <a:chOff x="0" y="0"/>
          <a:chExt cx="0" cy="0"/>
        </a:xfrm>
      </p:grpSpPr>
      <p:sp>
        <p:nvSpPr>
          <p:cNvPr id="235" name="Google Shape;235;p3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1</a:t>
            </a:r>
            <a:endParaRPr/>
          </a:p>
        </p:txBody>
      </p:sp>
      <p:sp>
        <p:nvSpPr>
          <p:cNvPr id="241" name="Google Shape;241;p31"/>
          <p:cNvSpPr txBox="1"/>
          <p:nvPr>
            <p:ph idx="1" type="body"/>
          </p:nvPr>
        </p:nvSpPr>
        <p:spPr>
          <a:xfrm>
            <a:off x="729450" y="1853850"/>
            <a:ext cx="3441600" cy="121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600">
              <a:solidFill>
                <a:schemeClr val="dk1"/>
              </a:solidFill>
            </a:endParaRPr>
          </a:p>
          <a:p>
            <a:pPr indent="0" lvl="0" marL="0" rtl="0" algn="l">
              <a:spcBef>
                <a:spcPts val="1000"/>
              </a:spcBef>
              <a:spcAft>
                <a:spcPts val="1600"/>
              </a:spcAft>
              <a:buNone/>
            </a:pPr>
            <a:r>
              <a:rPr lang="en" sz="2000"/>
              <a:t>Gearbox In Action</a:t>
            </a:r>
            <a:endParaRPr sz="2000"/>
          </a:p>
        </p:txBody>
      </p:sp>
      <p:pic>
        <p:nvPicPr>
          <p:cNvPr id="242" name="Google Shape;242;p31"/>
          <p:cNvPicPr preferRelativeResize="0"/>
          <p:nvPr/>
        </p:nvPicPr>
        <p:blipFill>
          <a:blip r:embed="rId3">
            <a:alphaModFix/>
          </a:blip>
          <a:stretch>
            <a:fillRect/>
          </a:stretch>
        </p:blipFill>
        <p:spPr>
          <a:xfrm>
            <a:off x="3492725" y="1741000"/>
            <a:ext cx="5138974" cy="2894950"/>
          </a:xfrm>
          <a:prstGeom prst="rect">
            <a:avLst/>
          </a:prstGeom>
          <a:noFill/>
          <a:ln>
            <a:noFill/>
          </a:ln>
        </p:spPr>
      </p:pic>
      <p:pic>
        <p:nvPicPr>
          <p:cNvPr id="243" name="Google Shape;243;p31"/>
          <p:cNvPicPr preferRelativeResize="0"/>
          <p:nvPr/>
        </p:nvPicPr>
        <p:blipFill>
          <a:blip r:embed="rId4">
            <a:alphaModFix/>
          </a:blip>
          <a:stretch>
            <a:fillRect/>
          </a:stretch>
        </p:blipFill>
        <p:spPr>
          <a:xfrm>
            <a:off x="838700" y="2571750"/>
            <a:ext cx="2271591" cy="20641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2</a:t>
            </a:r>
            <a:endParaRPr/>
          </a:p>
        </p:txBody>
      </p:sp>
      <p:sp>
        <p:nvSpPr>
          <p:cNvPr id="249" name="Google Shape;249;p32"/>
          <p:cNvSpPr txBox="1"/>
          <p:nvPr>
            <p:ph idx="1" type="body"/>
          </p:nvPr>
        </p:nvSpPr>
        <p:spPr>
          <a:xfrm>
            <a:off x="729450" y="1853850"/>
            <a:ext cx="3441600" cy="121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600">
              <a:solidFill>
                <a:schemeClr val="dk1"/>
              </a:solidFill>
            </a:endParaRPr>
          </a:p>
          <a:p>
            <a:pPr indent="0" lvl="0" marL="0" rtl="0" algn="l">
              <a:spcBef>
                <a:spcPts val="1000"/>
              </a:spcBef>
              <a:spcAft>
                <a:spcPts val="1600"/>
              </a:spcAft>
              <a:buNone/>
            </a:pPr>
            <a:r>
              <a:rPr lang="en" sz="2000"/>
              <a:t>Decision matrices for actuation system</a:t>
            </a:r>
            <a:endParaRPr sz="2000"/>
          </a:p>
        </p:txBody>
      </p:sp>
      <p:pic>
        <p:nvPicPr>
          <p:cNvPr id="250" name="Google Shape;250;p32"/>
          <p:cNvPicPr preferRelativeResize="0"/>
          <p:nvPr/>
        </p:nvPicPr>
        <p:blipFill>
          <a:blip r:embed="rId3">
            <a:alphaModFix/>
          </a:blip>
          <a:stretch>
            <a:fillRect/>
          </a:stretch>
        </p:blipFill>
        <p:spPr>
          <a:xfrm>
            <a:off x="4049225" y="803175"/>
            <a:ext cx="3639350" cy="2438875"/>
          </a:xfrm>
          <a:prstGeom prst="rect">
            <a:avLst/>
          </a:prstGeom>
          <a:noFill/>
          <a:ln>
            <a:noFill/>
          </a:ln>
        </p:spPr>
      </p:pic>
      <p:pic>
        <p:nvPicPr>
          <p:cNvPr id="251" name="Google Shape;251;p32"/>
          <p:cNvPicPr preferRelativeResize="0"/>
          <p:nvPr/>
        </p:nvPicPr>
        <p:blipFill>
          <a:blip r:embed="rId4">
            <a:alphaModFix/>
          </a:blip>
          <a:stretch>
            <a:fillRect/>
          </a:stretch>
        </p:blipFill>
        <p:spPr>
          <a:xfrm>
            <a:off x="929249" y="3242049"/>
            <a:ext cx="4570649" cy="1388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pic>
        <p:nvPicPr>
          <p:cNvPr id="256" name="Google Shape;256;p33"/>
          <p:cNvPicPr preferRelativeResize="0"/>
          <p:nvPr/>
        </p:nvPicPr>
        <p:blipFill>
          <a:blip r:embed="rId3">
            <a:alphaModFix/>
          </a:blip>
          <a:stretch>
            <a:fillRect/>
          </a:stretch>
        </p:blipFill>
        <p:spPr>
          <a:xfrm>
            <a:off x="2978475" y="1704625"/>
            <a:ext cx="4553376" cy="2684525"/>
          </a:xfrm>
          <a:prstGeom prst="rect">
            <a:avLst/>
          </a:prstGeom>
          <a:noFill/>
          <a:ln>
            <a:noFill/>
          </a:ln>
        </p:spPr>
      </p:pic>
      <p:sp>
        <p:nvSpPr>
          <p:cNvPr id="257" name="Google Shape;257;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3</a:t>
            </a:r>
            <a:endParaRPr/>
          </a:p>
        </p:txBody>
      </p:sp>
      <p:sp>
        <p:nvSpPr>
          <p:cNvPr id="258" name="Google Shape;258;p33"/>
          <p:cNvSpPr txBox="1"/>
          <p:nvPr>
            <p:ph idx="1" type="body"/>
          </p:nvPr>
        </p:nvSpPr>
        <p:spPr>
          <a:xfrm>
            <a:off x="729450" y="1853850"/>
            <a:ext cx="3441600" cy="121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600">
              <a:solidFill>
                <a:schemeClr val="dk1"/>
              </a:solidFill>
            </a:endParaRPr>
          </a:p>
          <a:p>
            <a:pPr indent="0" lvl="0" marL="0" rtl="0" algn="l">
              <a:spcBef>
                <a:spcPts val="1000"/>
              </a:spcBef>
              <a:spcAft>
                <a:spcPts val="1600"/>
              </a:spcAft>
              <a:buNone/>
            </a:pPr>
            <a:r>
              <a:rPr lang="en" sz="2000"/>
              <a:t>Decision matrix for encoder</a:t>
            </a:r>
            <a:endParaRPr sz="2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4</a:t>
            </a:r>
            <a:endParaRPr/>
          </a:p>
        </p:txBody>
      </p:sp>
      <p:sp>
        <p:nvSpPr>
          <p:cNvPr id="264" name="Google Shape;264;p34"/>
          <p:cNvSpPr txBox="1"/>
          <p:nvPr>
            <p:ph idx="1" type="body"/>
          </p:nvPr>
        </p:nvSpPr>
        <p:spPr>
          <a:xfrm>
            <a:off x="729450" y="1853850"/>
            <a:ext cx="3441600" cy="121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600">
              <a:solidFill>
                <a:schemeClr val="dk1"/>
              </a:solidFill>
            </a:endParaRPr>
          </a:p>
          <a:p>
            <a:pPr indent="0" lvl="0" marL="0" rtl="0" algn="l">
              <a:spcBef>
                <a:spcPts val="1000"/>
              </a:spcBef>
              <a:spcAft>
                <a:spcPts val="1600"/>
              </a:spcAft>
              <a:buNone/>
            </a:pPr>
            <a:r>
              <a:rPr lang="en" sz="2000"/>
              <a:t>B.O.M.</a:t>
            </a:r>
            <a:endParaRPr sz="2000"/>
          </a:p>
        </p:txBody>
      </p:sp>
      <p:pic>
        <p:nvPicPr>
          <p:cNvPr id="265" name="Google Shape;265;p34"/>
          <p:cNvPicPr preferRelativeResize="0"/>
          <p:nvPr/>
        </p:nvPicPr>
        <p:blipFill>
          <a:blip r:embed="rId3">
            <a:alphaModFix/>
          </a:blip>
          <a:stretch>
            <a:fillRect/>
          </a:stretch>
        </p:blipFill>
        <p:spPr>
          <a:xfrm>
            <a:off x="3870875" y="695925"/>
            <a:ext cx="3881500" cy="41824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18"/>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142" name="Google Shape;142;p18"/>
          <p:cNvSpPr txBox="1"/>
          <p:nvPr>
            <p:ph idx="2" type="body"/>
          </p:nvPr>
        </p:nvSpPr>
        <p:spPr>
          <a:xfrm>
            <a:off x="5174225" y="1352625"/>
            <a:ext cx="3441600" cy="121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434343"/>
                </a:solidFill>
              </a:rPr>
              <a:t>To design and build a functional  satellite tracking ground  station </a:t>
            </a:r>
            <a:endParaRPr b="1" sz="2000">
              <a:solidFill>
                <a:srgbClr val="434343"/>
              </a:solidFill>
            </a:endParaRPr>
          </a:p>
          <a:p>
            <a:pPr indent="0" lvl="0" marL="0" rtl="0" algn="l">
              <a:spcBef>
                <a:spcPts val="1000"/>
              </a:spcBef>
              <a:spcAft>
                <a:spcPts val="0"/>
              </a:spcAft>
              <a:buNone/>
            </a:pPr>
            <a:r>
              <a:t/>
            </a:r>
            <a:endParaRPr b="1" sz="600">
              <a:solidFill>
                <a:schemeClr val="dk1"/>
              </a:solidFill>
            </a:endParaRPr>
          </a:p>
          <a:p>
            <a:pPr indent="0" lvl="0" marL="0" rtl="0" algn="l">
              <a:spcBef>
                <a:spcPts val="1000"/>
              </a:spcBef>
              <a:spcAft>
                <a:spcPts val="0"/>
              </a:spcAft>
              <a:buNone/>
            </a:pPr>
            <a:r>
              <a:rPr lang="en" sz="1600">
                <a:solidFill>
                  <a:srgbClr val="1D7E74"/>
                </a:solidFill>
              </a:rPr>
              <a:t>Westen’s CubeSat Project lacks </a:t>
            </a:r>
            <a:br>
              <a:rPr lang="en" sz="1600">
                <a:solidFill>
                  <a:srgbClr val="1D7E74"/>
                </a:solidFill>
              </a:rPr>
            </a:br>
            <a:r>
              <a:rPr lang="en" sz="1600">
                <a:solidFill>
                  <a:srgbClr val="1D7E74"/>
                </a:solidFill>
              </a:rPr>
              <a:t>an accessible ground system that </a:t>
            </a:r>
            <a:br>
              <a:rPr lang="en" sz="1600">
                <a:solidFill>
                  <a:srgbClr val="1D7E74"/>
                </a:solidFill>
              </a:rPr>
            </a:br>
            <a:r>
              <a:rPr lang="en" sz="1600">
                <a:solidFill>
                  <a:srgbClr val="1D7E74"/>
                </a:solidFill>
              </a:rPr>
              <a:t>can maintain communication with the satellite</a:t>
            </a:r>
            <a:endParaRPr b="1" sz="1600">
              <a:solidFill>
                <a:srgbClr val="1D7E74"/>
              </a:solidFill>
            </a:endParaRPr>
          </a:p>
          <a:p>
            <a:pPr indent="0" lvl="0" marL="0" rtl="0" algn="l">
              <a:spcBef>
                <a:spcPts val="1000"/>
              </a:spcBef>
              <a:spcAft>
                <a:spcPts val="1600"/>
              </a:spcAft>
              <a:buNone/>
            </a:pPr>
            <a:r>
              <a:t/>
            </a:r>
            <a:endParaRPr sz="2000"/>
          </a:p>
        </p:txBody>
      </p:sp>
      <p:pic>
        <p:nvPicPr>
          <p:cNvPr id="143" name="Google Shape;143;p18"/>
          <p:cNvPicPr preferRelativeResize="0"/>
          <p:nvPr/>
        </p:nvPicPr>
        <p:blipFill rotWithShape="1">
          <a:blip r:embed="rId3">
            <a:alphaModFix/>
          </a:blip>
          <a:srcRect b="0" l="47466" r="12696" t="0"/>
          <a:stretch/>
        </p:blipFill>
        <p:spPr>
          <a:xfrm>
            <a:off x="0" y="0"/>
            <a:ext cx="4572000" cy="5143500"/>
          </a:xfrm>
          <a:prstGeom prst="rect">
            <a:avLst/>
          </a:prstGeom>
          <a:noFill/>
          <a:ln>
            <a:noFill/>
          </a:ln>
          <a:effectLst>
            <a:outerShdw blurRad="57150" rotWithShape="0" algn="bl" dir="5400000" dist="19050">
              <a:srgbClr val="000000">
                <a:alpha val="50000"/>
              </a:srgbClr>
            </a:outerShdw>
          </a:effectLst>
        </p:spPr>
      </p:pic>
      <p:sp>
        <p:nvSpPr>
          <p:cNvPr id="144" name="Google Shape;144;p18"/>
          <p:cNvSpPr/>
          <p:nvPr/>
        </p:nvSpPr>
        <p:spPr>
          <a:xfrm>
            <a:off x="0" y="0"/>
            <a:ext cx="4572000" cy="5143500"/>
          </a:xfrm>
          <a:prstGeom prst="rect">
            <a:avLst/>
          </a:prstGeom>
          <a:solidFill>
            <a:srgbClr val="178D7D">
              <a:alpha val="7654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8"/>
          <p:cNvSpPr/>
          <p:nvPr/>
        </p:nvSpPr>
        <p:spPr>
          <a:xfrm>
            <a:off x="830575" y="1191175"/>
            <a:ext cx="743100" cy="45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8"/>
          <p:cNvSpPr txBox="1"/>
          <p:nvPr>
            <p:ph type="title"/>
          </p:nvPr>
        </p:nvSpPr>
        <p:spPr>
          <a:xfrm>
            <a:off x="729450" y="1322450"/>
            <a:ext cx="35541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Problem </a:t>
            </a:r>
            <a:endParaRPr sz="3600"/>
          </a:p>
          <a:p>
            <a:pPr indent="0" lvl="0" marL="0" rtl="0" algn="l">
              <a:spcBef>
                <a:spcPts val="0"/>
              </a:spcBef>
              <a:spcAft>
                <a:spcPts val="0"/>
              </a:spcAft>
              <a:buNone/>
            </a:pPr>
            <a:r>
              <a:rPr lang="en" sz="3600"/>
              <a:t>Statement</a:t>
            </a:r>
            <a:endParaRPr sz="3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1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Progress</a:t>
            </a:r>
            <a:endParaRPr/>
          </a:p>
          <a:p>
            <a:pPr indent="0" lvl="0" marL="0" rtl="0" algn="l">
              <a:spcBef>
                <a:spcPts val="0"/>
              </a:spcBef>
              <a:spcAft>
                <a:spcPts val="0"/>
              </a:spcAft>
              <a:buNone/>
            </a:pPr>
            <a:r>
              <a:t/>
            </a:r>
            <a:endParaRPr/>
          </a:p>
        </p:txBody>
      </p:sp>
      <p:sp>
        <p:nvSpPr>
          <p:cNvPr id="152" name="Google Shape;152;p19"/>
          <p:cNvSpPr/>
          <p:nvPr/>
        </p:nvSpPr>
        <p:spPr>
          <a:xfrm>
            <a:off x="4918850" y="1542450"/>
            <a:ext cx="3873600" cy="447600"/>
          </a:xfrm>
          <a:prstGeom prst="roundRect">
            <a:avLst>
              <a:gd fmla="val 50000" name="adj"/>
            </a:avLst>
          </a:pr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Raleway"/>
                <a:ea typeface="Raleway"/>
                <a:cs typeface="Raleway"/>
                <a:sym typeface="Raleway"/>
              </a:rPr>
              <a:t>Several iterations on design</a:t>
            </a:r>
            <a:endParaRPr b="1" sz="1800">
              <a:solidFill>
                <a:srgbClr val="FFFFFF"/>
              </a:solidFill>
              <a:latin typeface="Raleway"/>
              <a:ea typeface="Raleway"/>
              <a:cs typeface="Raleway"/>
              <a:sym typeface="Raleway"/>
            </a:endParaRPr>
          </a:p>
        </p:txBody>
      </p:sp>
      <p:sp>
        <p:nvSpPr>
          <p:cNvPr id="153" name="Google Shape;153;p19"/>
          <p:cNvSpPr/>
          <p:nvPr/>
        </p:nvSpPr>
        <p:spPr>
          <a:xfrm>
            <a:off x="4918850" y="2347950"/>
            <a:ext cx="3873600" cy="447600"/>
          </a:xfrm>
          <a:prstGeom prst="roundRect">
            <a:avLst>
              <a:gd fmla="val 50000" name="adj"/>
            </a:avLst>
          </a:pr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Raleway"/>
                <a:ea typeface="Raleway"/>
                <a:cs typeface="Raleway"/>
                <a:sym typeface="Raleway"/>
              </a:rPr>
              <a:t>Finalized and ordered materials </a:t>
            </a:r>
            <a:endParaRPr b="1" sz="1800">
              <a:solidFill>
                <a:srgbClr val="FFFFFF"/>
              </a:solidFill>
              <a:latin typeface="Raleway"/>
              <a:ea typeface="Raleway"/>
              <a:cs typeface="Raleway"/>
              <a:sym typeface="Raleway"/>
            </a:endParaRPr>
          </a:p>
        </p:txBody>
      </p:sp>
      <p:sp>
        <p:nvSpPr>
          <p:cNvPr id="154" name="Google Shape;154;p19"/>
          <p:cNvSpPr/>
          <p:nvPr/>
        </p:nvSpPr>
        <p:spPr>
          <a:xfrm>
            <a:off x="4918850" y="3153450"/>
            <a:ext cx="3873600" cy="447600"/>
          </a:xfrm>
          <a:prstGeom prst="roundRect">
            <a:avLst>
              <a:gd fmla="val 50000" name="adj"/>
            </a:avLst>
          </a:pr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Raleway"/>
                <a:ea typeface="Raleway"/>
                <a:cs typeface="Raleway"/>
                <a:sym typeface="Raleway"/>
              </a:rPr>
              <a:t>Stepper motor initialization</a:t>
            </a:r>
            <a:endParaRPr b="1" sz="1800">
              <a:solidFill>
                <a:srgbClr val="FFFFFF"/>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000000"/>
              </a:buClr>
              <a:buSzPts val="2000"/>
              <a:buChar char="➔"/>
            </a:pPr>
            <a:r>
              <a:rPr lang="en" sz="2000">
                <a:solidFill>
                  <a:srgbClr val="000000"/>
                </a:solidFill>
              </a:rPr>
              <a:t>Square poles</a:t>
            </a:r>
            <a:endParaRPr sz="2000">
              <a:solidFill>
                <a:srgbClr val="000000"/>
              </a:solidFill>
            </a:endParaRPr>
          </a:p>
          <a:p>
            <a:pPr indent="-355600" lvl="0" marL="457200" rtl="0" algn="l">
              <a:spcBef>
                <a:spcPts val="1000"/>
              </a:spcBef>
              <a:spcAft>
                <a:spcPts val="0"/>
              </a:spcAft>
              <a:buClr>
                <a:srgbClr val="000000"/>
              </a:buClr>
              <a:buSzPts val="2000"/>
              <a:buChar char="➔"/>
            </a:pPr>
            <a:r>
              <a:rPr lang="en" sz="2000">
                <a:solidFill>
                  <a:srgbClr val="000000"/>
                </a:solidFill>
              </a:rPr>
              <a:t>Thrust bearing for azimuth motor </a:t>
            </a:r>
            <a:endParaRPr sz="2000">
              <a:solidFill>
                <a:srgbClr val="000000"/>
              </a:solidFill>
            </a:endParaRPr>
          </a:p>
          <a:p>
            <a:pPr indent="-355600" lvl="0" marL="457200" rtl="0" algn="l">
              <a:spcBef>
                <a:spcPts val="1000"/>
              </a:spcBef>
              <a:spcAft>
                <a:spcPts val="0"/>
              </a:spcAft>
              <a:buClr>
                <a:srgbClr val="000000"/>
              </a:buClr>
              <a:buSzPts val="2000"/>
              <a:buChar char="➔"/>
            </a:pPr>
            <a:r>
              <a:rPr lang="en" sz="2000">
                <a:solidFill>
                  <a:srgbClr val="000000"/>
                </a:solidFill>
              </a:rPr>
              <a:t>160:1 gearbox for elevation motor</a:t>
            </a:r>
            <a:endParaRPr sz="2000">
              <a:solidFill>
                <a:srgbClr val="000000"/>
              </a:solidFill>
            </a:endParaRPr>
          </a:p>
          <a:p>
            <a:pPr indent="-355600" lvl="0" marL="457200" rtl="0" algn="l">
              <a:spcBef>
                <a:spcPts val="1000"/>
              </a:spcBef>
              <a:spcAft>
                <a:spcPts val="1000"/>
              </a:spcAft>
              <a:buClr>
                <a:srgbClr val="000000"/>
              </a:buClr>
              <a:buSzPts val="2000"/>
              <a:buChar char="➔"/>
            </a:pPr>
            <a:r>
              <a:rPr lang="en" sz="2000">
                <a:solidFill>
                  <a:srgbClr val="000000"/>
                </a:solidFill>
              </a:rPr>
              <a:t>Sheet metal housing for base</a:t>
            </a:r>
            <a:endParaRPr sz="2000">
              <a:solidFill>
                <a:srgbClr val="000000"/>
              </a:solidFill>
            </a:endParaRPr>
          </a:p>
        </p:txBody>
      </p:sp>
      <p:sp>
        <p:nvSpPr>
          <p:cNvPr id="160" name="Google Shape;160;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Torque Calculations</a:t>
            </a:r>
            <a:endParaRPr/>
          </a:p>
        </p:txBody>
      </p:sp>
      <p:sp>
        <p:nvSpPr>
          <p:cNvPr id="166" name="Google Shape;166;p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sz="1100">
              <a:solidFill>
                <a:srgbClr val="000000"/>
              </a:solidFill>
              <a:latin typeface="Calibri"/>
              <a:ea typeface="Calibri"/>
              <a:cs typeface="Calibri"/>
              <a:sym typeface="Calibri"/>
            </a:endParaRPr>
          </a:p>
          <a:p>
            <a:pPr indent="0" lvl="0" marL="0" rtl="0" algn="l">
              <a:spcBef>
                <a:spcPts val="0"/>
              </a:spcBef>
              <a:spcAft>
                <a:spcPts val="1600"/>
              </a:spcAft>
              <a:buNone/>
            </a:pPr>
            <a:r>
              <a:t/>
            </a:r>
            <a:endParaRPr/>
          </a:p>
        </p:txBody>
      </p:sp>
      <p:pic>
        <p:nvPicPr>
          <p:cNvPr id="167" name="Google Shape;167;p21"/>
          <p:cNvPicPr preferRelativeResize="0"/>
          <p:nvPr/>
        </p:nvPicPr>
        <p:blipFill>
          <a:blip r:embed="rId3">
            <a:alphaModFix/>
          </a:blip>
          <a:stretch>
            <a:fillRect/>
          </a:stretch>
        </p:blipFill>
        <p:spPr>
          <a:xfrm>
            <a:off x="729450" y="1924350"/>
            <a:ext cx="6306001" cy="2776825"/>
          </a:xfrm>
          <a:prstGeom prst="rect">
            <a:avLst/>
          </a:prstGeom>
          <a:noFill/>
          <a:ln>
            <a:noFill/>
          </a:ln>
        </p:spPr>
      </p:pic>
      <p:sp>
        <p:nvSpPr>
          <p:cNvPr id="168" name="Google Shape;168;p21"/>
          <p:cNvSpPr/>
          <p:nvPr/>
        </p:nvSpPr>
        <p:spPr>
          <a:xfrm>
            <a:off x="1809550" y="4082375"/>
            <a:ext cx="832800" cy="397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169" name="Google Shape;169;p21"/>
          <p:cNvSpPr/>
          <p:nvPr/>
        </p:nvSpPr>
        <p:spPr>
          <a:xfrm>
            <a:off x="3466050" y="4386176"/>
            <a:ext cx="678900" cy="3462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Torque Calculations</a:t>
            </a:r>
            <a:endParaRPr/>
          </a:p>
        </p:txBody>
      </p:sp>
      <p:sp>
        <p:nvSpPr>
          <p:cNvPr id="175" name="Google Shape;175;p22"/>
          <p:cNvSpPr txBox="1"/>
          <p:nvPr>
            <p:ph idx="1" type="body"/>
          </p:nvPr>
        </p:nvSpPr>
        <p:spPr>
          <a:xfrm>
            <a:off x="729450" y="2024291"/>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sz="1100">
              <a:solidFill>
                <a:srgbClr val="000000"/>
              </a:solidFill>
              <a:latin typeface="Calibri"/>
              <a:ea typeface="Calibri"/>
              <a:cs typeface="Calibri"/>
              <a:sym typeface="Calibri"/>
            </a:endParaRPr>
          </a:p>
          <a:p>
            <a:pPr indent="0" lvl="0" marL="0" rtl="0" algn="l">
              <a:spcBef>
                <a:spcPts val="0"/>
              </a:spcBef>
              <a:spcAft>
                <a:spcPts val="1600"/>
              </a:spcAft>
              <a:buNone/>
            </a:pPr>
            <a:r>
              <a:t/>
            </a:r>
            <a:endParaRPr/>
          </a:p>
        </p:txBody>
      </p:sp>
      <p:pic>
        <p:nvPicPr>
          <p:cNvPr id="176" name="Google Shape;176;p22"/>
          <p:cNvPicPr preferRelativeResize="0"/>
          <p:nvPr/>
        </p:nvPicPr>
        <p:blipFill>
          <a:blip r:embed="rId3">
            <a:alphaModFix/>
          </a:blip>
          <a:stretch>
            <a:fillRect/>
          </a:stretch>
        </p:blipFill>
        <p:spPr>
          <a:xfrm>
            <a:off x="1803924" y="2122093"/>
            <a:ext cx="5536151" cy="2696200"/>
          </a:xfrm>
          <a:prstGeom prst="rect">
            <a:avLst/>
          </a:prstGeom>
          <a:noFill/>
          <a:ln>
            <a:noFill/>
          </a:ln>
        </p:spPr>
      </p:pic>
      <p:pic>
        <p:nvPicPr>
          <p:cNvPr id="177" name="Google Shape;177;p22"/>
          <p:cNvPicPr preferRelativeResize="0"/>
          <p:nvPr/>
        </p:nvPicPr>
        <p:blipFill>
          <a:blip r:embed="rId4">
            <a:alphaModFix/>
          </a:blip>
          <a:stretch>
            <a:fillRect/>
          </a:stretch>
        </p:blipFill>
        <p:spPr>
          <a:xfrm>
            <a:off x="3367948" y="2024291"/>
            <a:ext cx="3321051" cy="149500"/>
          </a:xfrm>
          <a:prstGeom prst="rect">
            <a:avLst/>
          </a:prstGeom>
          <a:noFill/>
          <a:ln>
            <a:noFill/>
          </a:ln>
        </p:spPr>
      </p:pic>
      <p:pic>
        <p:nvPicPr>
          <p:cNvPr id="178" name="Google Shape;178;p22"/>
          <p:cNvPicPr preferRelativeResize="0"/>
          <p:nvPr/>
        </p:nvPicPr>
        <p:blipFill>
          <a:blip r:embed="rId5">
            <a:alphaModFix/>
          </a:blip>
          <a:stretch>
            <a:fillRect/>
          </a:stretch>
        </p:blipFill>
        <p:spPr>
          <a:xfrm>
            <a:off x="5915400" y="2024291"/>
            <a:ext cx="185865" cy="149500"/>
          </a:xfrm>
          <a:prstGeom prst="rect">
            <a:avLst/>
          </a:prstGeom>
          <a:noFill/>
          <a:ln>
            <a:noFill/>
          </a:ln>
        </p:spPr>
      </p:pic>
      <p:pic>
        <p:nvPicPr>
          <p:cNvPr id="179" name="Google Shape;179;p22"/>
          <p:cNvPicPr preferRelativeResize="0"/>
          <p:nvPr/>
        </p:nvPicPr>
        <p:blipFill>
          <a:blip r:embed="rId6">
            <a:alphaModFix/>
          </a:blip>
          <a:stretch>
            <a:fillRect/>
          </a:stretch>
        </p:blipFill>
        <p:spPr>
          <a:xfrm>
            <a:off x="6062125" y="1970866"/>
            <a:ext cx="670900" cy="202925"/>
          </a:xfrm>
          <a:prstGeom prst="rect">
            <a:avLst/>
          </a:prstGeom>
          <a:noFill/>
          <a:ln>
            <a:noFill/>
          </a:ln>
        </p:spPr>
      </p:pic>
      <p:sp>
        <p:nvSpPr>
          <p:cNvPr id="180" name="Google Shape;180;p22"/>
          <p:cNvSpPr/>
          <p:nvPr/>
        </p:nvSpPr>
        <p:spPr>
          <a:xfrm>
            <a:off x="3594750" y="4355268"/>
            <a:ext cx="236400" cy="149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cxnSp>
        <p:nvCxnSpPr>
          <p:cNvPr id="181" name="Google Shape;181;p22"/>
          <p:cNvCxnSpPr/>
          <p:nvPr/>
        </p:nvCxnSpPr>
        <p:spPr>
          <a:xfrm rot="10800000">
            <a:off x="3706034" y="2518666"/>
            <a:ext cx="0" cy="1842300"/>
          </a:xfrm>
          <a:prstGeom prst="straightConnector1">
            <a:avLst/>
          </a:prstGeom>
          <a:noFill/>
          <a:ln cap="flat" cmpd="sng" w="9525">
            <a:solidFill>
              <a:srgbClr val="FF0000"/>
            </a:solidFill>
            <a:prstDash val="solid"/>
            <a:round/>
            <a:headEnd len="med" w="med" type="none"/>
            <a:tailEnd len="med" w="med" type="triangle"/>
          </a:ln>
        </p:spPr>
      </p:cxnSp>
      <p:cxnSp>
        <p:nvCxnSpPr>
          <p:cNvPr id="182" name="Google Shape;182;p22"/>
          <p:cNvCxnSpPr/>
          <p:nvPr/>
        </p:nvCxnSpPr>
        <p:spPr>
          <a:xfrm rot="10800000">
            <a:off x="2149100" y="2491616"/>
            <a:ext cx="1551600" cy="2700"/>
          </a:xfrm>
          <a:prstGeom prst="straightConnector1">
            <a:avLst/>
          </a:prstGeom>
          <a:noFill/>
          <a:ln cap="flat" cmpd="sng" w="9525">
            <a:solidFill>
              <a:srgbClr val="FF0000"/>
            </a:solidFill>
            <a:prstDash val="solid"/>
            <a:round/>
            <a:headEnd len="med" w="med" type="none"/>
            <a:tailEnd len="med" w="med" type="triangle"/>
          </a:ln>
        </p:spPr>
      </p:cxnSp>
      <p:sp>
        <p:nvSpPr>
          <p:cNvPr id="183" name="Google Shape;183;p22"/>
          <p:cNvSpPr/>
          <p:nvPr/>
        </p:nvSpPr>
        <p:spPr>
          <a:xfrm>
            <a:off x="1912700" y="2418268"/>
            <a:ext cx="236400" cy="149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184" name="Google Shape;184;p22"/>
          <p:cNvSpPr txBox="1"/>
          <p:nvPr/>
        </p:nvSpPr>
        <p:spPr>
          <a:xfrm>
            <a:off x="1839368" y="2350265"/>
            <a:ext cx="236400" cy="2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0000"/>
                </a:solidFill>
              </a:rPr>
              <a:t>~</a:t>
            </a:r>
            <a:endParaRPr sz="700">
              <a:solidFill>
                <a:srgbClr val="FF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000000"/>
                </a:solidFill>
              </a:rPr>
              <a:t>Motor + Motor Driver</a:t>
            </a:r>
            <a:endParaRPr>
              <a:solidFill>
                <a:srgbClr val="000000"/>
              </a:solidFill>
            </a:endParaRPr>
          </a:p>
          <a:p>
            <a:pPr indent="0" lvl="0" marL="0" rtl="0" algn="l">
              <a:spcBef>
                <a:spcPts val="0"/>
              </a:spcBef>
              <a:spcAft>
                <a:spcPts val="0"/>
              </a:spcAft>
              <a:buNone/>
            </a:pPr>
            <a:r>
              <a:t/>
            </a:r>
            <a:endParaRPr/>
          </a:p>
        </p:txBody>
      </p:sp>
      <p:pic>
        <p:nvPicPr>
          <p:cNvPr id="190" name="Google Shape;190;p23"/>
          <p:cNvPicPr preferRelativeResize="0"/>
          <p:nvPr/>
        </p:nvPicPr>
        <p:blipFill>
          <a:blip r:embed="rId3">
            <a:alphaModFix/>
          </a:blip>
          <a:stretch>
            <a:fillRect/>
          </a:stretch>
        </p:blipFill>
        <p:spPr>
          <a:xfrm>
            <a:off x="825175" y="2326063"/>
            <a:ext cx="2931776" cy="2372576"/>
          </a:xfrm>
          <a:prstGeom prst="rect">
            <a:avLst/>
          </a:prstGeom>
          <a:noFill/>
          <a:ln>
            <a:noFill/>
          </a:ln>
        </p:spPr>
      </p:pic>
      <p:graphicFrame>
        <p:nvGraphicFramePr>
          <p:cNvPr id="191" name="Google Shape;191;p23"/>
          <p:cNvGraphicFramePr/>
          <p:nvPr/>
        </p:nvGraphicFramePr>
        <p:xfrm>
          <a:off x="4060200" y="1933675"/>
          <a:ext cx="3000000" cy="3000000"/>
        </p:xfrm>
        <a:graphic>
          <a:graphicData uri="http://schemas.openxmlformats.org/drawingml/2006/table">
            <a:tbl>
              <a:tblPr>
                <a:noFill/>
                <a:tableStyleId>{5CE0AE88-FC92-43A5-9AFD-81D18A24C003}</a:tableStyleId>
              </a:tblPr>
              <a:tblGrid>
                <a:gridCol w="1145175"/>
                <a:gridCol w="1145175"/>
                <a:gridCol w="1145175"/>
                <a:gridCol w="1145175"/>
              </a:tblGrid>
              <a:tr h="190500">
                <a:tc>
                  <a:txBody>
                    <a:bodyPr>
                      <a:noAutofit/>
                    </a:bodyPr>
                    <a:lstStyle/>
                    <a:p>
                      <a:pPr indent="0" lvl="0" marL="0" rtl="0" algn="l">
                        <a:lnSpc>
                          <a:spcPct val="115000"/>
                        </a:lnSpc>
                        <a:spcBef>
                          <a:spcPts val="0"/>
                        </a:spcBef>
                        <a:spcAft>
                          <a:spcPts val="0"/>
                        </a:spcAft>
                        <a:buNone/>
                      </a:pPr>
                      <a:r>
                        <a:rPr lang="en" sz="1200">
                          <a:latin typeface="Lato"/>
                          <a:ea typeface="Lato"/>
                          <a:cs typeface="Lato"/>
                          <a:sym typeface="Lato"/>
                        </a:rPr>
                        <a:t> </a:t>
                      </a:r>
                      <a:endParaRPr sz="1200">
                        <a:latin typeface="Lato"/>
                        <a:ea typeface="Lato"/>
                        <a:cs typeface="Lato"/>
                        <a:sym typeface="Lato"/>
                      </a:endParaRPr>
                    </a:p>
                  </a:txBody>
                  <a:tcPr marT="91425" marB="91425" marR="68575" marL="68575">
                    <a:lnR cap="flat" cmpd="sng" w="12650">
                      <a:solidFill>
                        <a:srgbClr val="000000"/>
                      </a:solidFill>
                      <a:prstDash val="solid"/>
                      <a:round/>
                      <a:headEnd len="sm" w="sm" type="none"/>
                      <a:tailEnd len="sm" w="sm" type="none"/>
                    </a:lnR>
                    <a:lnB cap="flat" cmpd="sng" w="12650">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b="1" lang="en" sz="1200">
                          <a:latin typeface="Lato"/>
                          <a:ea typeface="Lato"/>
                          <a:cs typeface="Lato"/>
                          <a:sym typeface="Lato"/>
                        </a:rPr>
                        <a:t>Nema 34</a:t>
                      </a:r>
                      <a:endParaRPr b="1"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b="1" lang="en" sz="1200">
                          <a:latin typeface="Lato"/>
                          <a:ea typeface="Lato"/>
                          <a:cs typeface="Lato"/>
                          <a:sym typeface="Lato"/>
                        </a:rPr>
                        <a:t>Nema 23</a:t>
                      </a:r>
                      <a:endParaRPr b="1"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b="1" lang="en" sz="1200">
                          <a:latin typeface="Lato"/>
                          <a:ea typeface="Lato"/>
                          <a:cs typeface="Lato"/>
                          <a:sym typeface="Lato"/>
                        </a:rPr>
                        <a:t>Nema 17</a:t>
                      </a:r>
                      <a:endParaRPr b="1"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190500">
                <a:tc>
                  <a:txBody>
                    <a:bodyPr>
                      <a:noAutofit/>
                    </a:bodyPr>
                    <a:lstStyle/>
                    <a:p>
                      <a:pPr indent="0" lvl="0" marL="0" rtl="0" algn="l">
                        <a:lnSpc>
                          <a:spcPct val="115000"/>
                        </a:lnSpc>
                        <a:spcBef>
                          <a:spcPts val="0"/>
                        </a:spcBef>
                        <a:spcAft>
                          <a:spcPts val="0"/>
                        </a:spcAft>
                        <a:buNone/>
                      </a:pPr>
                      <a:r>
                        <a:rPr b="1" lang="en" sz="1200">
                          <a:latin typeface="Lato"/>
                          <a:ea typeface="Lato"/>
                          <a:cs typeface="Lato"/>
                          <a:sym typeface="Lato"/>
                        </a:rPr>
                        <a:t>Holding Torque</a:t>
                      </a:r>
                      <a:endParaRPr b="1"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200">
                          <a:latin typeface="Lato"/>
                          <a:ea typeface="Lato"/>
                          <a:cs typeface="Lato"/>
                          <a:sym typeface="Lato"/>
                        </a:rPr>
                        <a:t>7.07 Nm</a:t>
                      </a:r>
                      <a:endParaRPr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200">
                          <a:latin typeface="Lato"/>
                          <a:ea typeface="Lato"/>
                          <a:cs typeface="Lato"/>
                          <a:sym typeface="Lato"/>
                        </a:rPr>
                        <a:t>3.0 Nm</a:t>
                      </a:r>
                      <a:endParaRPr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200">
                          <a:latin typeface="Lato"/>
                          <a:ea typeface="Lato"/>
                          <a:cs typeface="Lato"/>
                          <a:sym typeface="Lato"/>
                        </a:rPr>
                        <a:t>0.6 Nm</a:t>
                      </a:r>
                      <a:endParaRPr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190500">
                <a:tc>
                  <a:txBody>
                    <a:bodyPr>
                      <a:noAutofit/>
                    </a:bodyPr>
                    <a:lstStyle/>
                    <a:p>
                      <a:pPr indent="0" lvl="0" marL="0" rtl="0" algn="l">
                        <a:lnSpc>
                          <a:spcPct val="115000"/>
                        </a:lnSpc>
                        <a:spcBef>
                          <a:spcPts val="0"/>
                        </a:spcBef>
                        <a:spcAft>
                          <a:spcPts val="0"/>
                        </a:spcAft>
                        <a:buNone/>
                      </a:pPr>
                      <a:r>
                        <a:rPr b="1" lang="en" sz="1200">
                          <a:latin typeface="Lato"/>
                          <a:ea typeface="Lato"/>
                          <a:cs typeface="Lato"/>
                          <a:sym typeface="Lato"/>
                        </a:rPr>
                        <a:t>Step Angle</a:t>
                      </a:r>
                      <a:endParaRPr b="1"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200">
                          <a:latin typeface="Lato"/>
                          <a:ea typeface="Lato"/>
                          <a:cs typeface="Lato"/>
                          <a:sym typeface="Lato"/>
                        </a:rPr>
                        <a:t>1.8 deg</a:t>
                      </a:r>
                      <a:endParaRPr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200">
                          <a:latin typeface="Lato"/>
                          <a:ea typeface="Lato"/>
                          <a:cs typeface="Lato"/>
                          <a:sym typeface="Lato"/>
                        </a:rPr>
                        <a:t>1.8 deg</a:t>
                      </a:r>
                      <a:endParaRPr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200">
                          <a:latin typeface="Lato"/>
                          <a:ea typeface="Lato"/>
                          <a:cs typeface="Lato"/>
                          <a:sym typeface="Lato"/>
                        </a:rPr>
                        <a:t>1.8 deg</a:t>
                      </a:r>
                      <a:endParaRPr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190500">
                <a:tc>
                  <a:txBody>
                    <a:bodyPr>
                      <a:noAutofit/>
                    </a:bodyPr>
                    <a:lstStyle/>
                    <a:p>
                      <a:pPr indent="0" lvl="0" marL="0" rtl="0" algn="l">
                        <a:lnSpc>
                          <a:spcPct val="115000"/>
                        </a:lnSpc>
                        <a:spcBef>
                          <a:spcPts val="0"/>
                        </a:spcBef>
                        <a:spcAft>
                          <a:spcPts val="0"/>
                        </a:spcAft>
                        <a:buNone/>
                      </a:pPr>
                      <a:r>
                        <a:rPr b="1" lang="en" sz="1200">
                          <a:latin typeface="Lato"/>
                          <a:ea typeface="Lato"/>
                          <a:cs typeface="Lato"/>
                          <a:sym typeface="Lato"/>
                        </a:rPr>
                        <a:t>Operating Voltage</a:t>
                      </a:r>
                      <a:endParaRPr b="1"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200">
                          <a:latin typeface="Lato"/>
                          <a:ea typeface="Lato"/>
                          <a:cs typeface="Lato"/>
                          <a:sym typeface="Lato"/>
                        </a:rPr>
                        <a:t>-</a:t>
                      </a:r>
                      <a:endParaRPr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200">
                          <a:latin typeface="Lato"/>
                          <a:ea typeface="Lato"/>
                          <a:cs typeface="Lato"/>
                          <a:sym typeface="Lato"/>
                        </a:rPr>
                        <a:t>4.2 V</a:t>
                      </a:r>
                      <a:endParaRPr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200">
                          <a:latin typeface="Lato"/>
                          <a:ea typeface="Lato"/>
                          <a:cs typeface="Lato"/>
                          <a:sym typeface="Lato"/>
                        </a:rPr>
                        <a:t>10 V</a:t>
                      </a:r>
                      <a:endParaRPr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190500">
                <a:tc>
                  <a:txBody>
                    <a:bodyPr>
                      <a:noAutofit/>
                    </a:bodyPr>
                    <a:lstStyle/>
                    <a:p>
                      <a:pPr indent="0" lvl="0" marL="0" rtl="0" algn="l">
                        <a:lnSpc>
                          <a:spcPct val="115000"/>
                        </a:lnSpc>
                        <a:spcBef>
                          <a:spcPts val="0"/>
                        </a:spcBef>
                        <a:spcAft>
                          <a:spcPts val="0"/>
                        </a:spcAft>
                        <a:buNone/>
                      </a:pPr>
                      <a:r>
                        <a:rPr b="1" lang="en" sz="1200">
                          <a:latin typeface="Lato"/>
                          <a:ea typeface="Lato"/>
                          <a:cs typeface="Lato"/>
                          <a:sym typeface="Lato"/>
                        </a:rPr>
                        <a:t>Weight</a:t>
                      </a:r>
                      <a:endParaRPr b="1"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200">
                          <a:latin typeface="Lato"/>
                          <a:ea typeface="Lato"/>
                          <a:cs typeface="Lato"/>
                          <a:sym typeface="Lato"/>
                        </a:rPr>
                        <a:t>3.13 kg</a:t>
                      </a:r>
                      <a:endParaRPr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200">
                          <a:latin typeface="Lato"/>
                          <a:ea typeface="Lato"/>
                          <a:cs typeface="Lato"/>
                          <a:sym typeface="Lato"/>
                        </a:rPr>
                        <a:t>1.6 kg</a:t>
                      </a:r>
                      <a:endParaRPr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200">
                          <a:latin typeface="Lato"/>
                          <a:ea typeface="Lato"/>
                          <a:cs typeface="Lato"/>
                          <a:sym typeface="Lato"/>
                        </a:rPr>
                        <a:t>0.5 kg</a:t>
                      </a:r>
                      <a:endParaRPr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190500">
                <a:tc>
                  <a:txBody>
                    <a:bodyPr>
                      <a:noAutofit/>
                    </a:bodyPr>
                    <a:lstStyle/>
                    <a:p>
                      <a:pPr indent="0" lvl="0" marL="0" rtl="0" algn="l">
                        <a:lnSpc>
                          <a:spcPct val="115000"/>
                        </a:lnSpc>
                        <a:spcBef>
                          <a:spcPts val="0"/>
                        </a:spcBef>
                        <a:spcAft>
                          <a:spcPts val="0"/>
                        </a:spcAft>
                        <a:buNone/>
                      </a:pPr>
                      <a:r>
                        <a:rPr b="1" lang="en" sz="1200">
                          <a:latin typeface="Lato"/>
                          <a:ea typeface="Lato"/>
                          <a:cs typeface="Lato"/>
                          <a:sym typeface="Lato"/>
                        </a:rPr>
                        <a:t>Cost</a:t>
                      </a:r>
                      <a:endParaRPr b="1"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200">
                          <a:latin typeface="Lato"/>
                          <a:ea typeface="Lato"/>
                          <a:cs typeface="Lato"/>
                          <a:sym typeface="Lato"/>
                        </a:rPr>
                        <a:t>$125.92</a:t>
                      </a:r>
                      <a:endParaRPr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200">
                          <a:latin typeface="Lato"/>
                          <a:ea typeface="Lato"/>
                          <a:cs typeface="Lato"/>
                          <a:sym typeface="Lato"/>
                        </a:rPr>
                        <a:t>$49.86</a:t>
                      </a:r>
                      <a:endParaRPr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200">
                          <a:latin typeface="Lato"/>
                          <a:ea typeface="Lato"/>
                          <a:cs typeface="Lato"/>
                          <a:sym typeface="Lato"/>
                        </a:rPr>
                        <a:t>$34.09</a:t>
                      </a:r>
                      <a:endParaRPr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Encoder</a:t>
            </a:r>
            <a:endParaRPr/>
          </a:p>
        </p:txBody>
      </p:sp>
      <p:pic>
        <p:nvPicPr>
          <p:cNvPr id="197" name="Google Shape;197;p24"/>
          <p:cNvPicPr preferRelativeResize="0"/>
          <p:nvPr/>
        </p:nvPicPr>
        <p:blipFill>
          <a:blip r:embed="rId3">
            <a:alphaModFix/>
          </a:blip>
          <a:stretch>
            <a:fillRect/>
          </a:stretch>
        </p:blipFill>
        <p:spPr>
          <a:xfrm>
            <a:off x="323575" y="1901350"/>
            <a:ext cx="2984851" cy="2984851"/>
          </a:xfrm>
          <a:prstGeom prst="rect">
            <a:avLst/>
          </a:prstGeom>
          <a:noFill/>
          <a:ln>
            <a:noFill/>
          </a:ln>
        </p:spPr>
      </p:pic>
      <p:graphicFrame>
        <p:nvGraphicFramePr>
          <p:cNvPr id="198" name="Google Shape;198;p24"/>
          <p:cNvGraphicFramePr/>
          <p:nvPr/>
        </p:nvGraphicFramePr>
        <p:xfrm>
          <a:off x="3582375" y="1077600"/>
          <a:ext cx="3000000" cy="3000000"/>
        </p:xfrm>
        <a:graphic>
          <a:graphicData uri="http://schemas.openxmlformats.org/drawingml/2006/table">
            <a:tbl>
              <a:tblPr>
                <a:noFill/>
                <a:tableStyleId>{5CE0AE88-FC92-43A5-9AFD-81D18A24C003}</a:tableStyleId>
              </a:tblPr>
              <a:tblGrid>
                <a:gridCol w="940925"/>
                <a:gridCol w="1315050"/>
                <a:gridCol w="1370200"/>
                <a:gridCol w="1370200"/>
              </a:tblGrid>
              <a:tr h="644600">
                <a:tc>
                  <a:txBody>
                    <a:bodyPr>
                      <a:noAutofit/>
                    </a:bodyPr>
                    <a:lstStyle/>
                    <a:p>
                      <a:pPr indent="0" lvl="0" marL="0" rtl="0" algn="l">
                        <a:lnSpc>
                          <a:spcPct val="100000"/>
                        </a:lnSpc>
                        <a:spcBef>
                          <a:spcPts val="0"/>
                        </a:spcBef>
                        <a:spcAft>
                          <a:spcPts val="0"/>
                        </a:spcAft>
                        <a:buNone/>
                      </a:pPr>
                      <a:r>
                        <a:rPr lang="en" sz="1200">
                          <a:latin typeface="Lato"/>
                          <a:ea typeface="Lato"/>
                          <a:cs typeface="Lato"/>
                          <a:sym typeface="Lato"/>
                        </a:rPr>
                        <a:t> </a:t>
                      </a:r>
                      <a:endParaRPr sz="1200">
                        <a:latin typeface="Lato"/>
                        <a:ea typeface="Lato"/>
                        <a:cs typeface="Lato"/>
                        <a:sym typeface="Lato"/>
                      </a:endParaRPr>
                    </a:p>
                  </a:txBody>
                  <a:tcPr marT="91425" marB="91425" marR="68575" marL="68575">
                    <a:lnR cap="flat" cmpd="sng" w="12650">
                      <a:solidFill>
                        <a:srgbClr val="000000"/>
                      </a:solidFill>
                      <a:prstDash val="solid"/>
                      <a:round/>
                      <a:headEnd len="sm" w="sm" type="none"/>
                      <a:tailEnd len="sm" w="sm" type="none"/>
                    </a:lnR>
                    <a:lnB cap="flat" cmpd="sng" w="12650">
                      <a:solidFill>
                        <a:srgbClr val="000000"/>
                      </a:solidFill>
                      <a:prstDash val="solid"/>
                      <a:round/>
                      <a:headEnd len="sm" w="sm" type="none"/>
                      <a:tailEnd len="sm" w="sm" type="none"/>
                    </a:lnB>
                  </a:tcPr>
                </a:tc>
                <a:tc>
                  <a:txBody>
                    <a:bodyPr>
                      <a:noAutofit/>
                    </a:bodyPr>
                    <a:lstStyle/>
                    <a:p>
                      <a:pPr indent="0" lvl="0" marL="0" rtl="0" algn="l">
                        <a:lnSpc>
                          <a:spcPct val="100000"/>
                        </a:lnSpc>
                        <a:spcBef>
                          <a:spcPts val="0"/>
                        </a:spcBef>
                        <a:spcAft>
                          <a:spcPts val="0"/>
                        </a:spcAft>
                        <a:buNone/>
                      </a:pPr>
                      <a:r>
                        <a:rPr b="1" lang="en" sz="1200">
                          <a:latin typeface="Lato"/>
                          <a:ea typeface="Lato"/>
                          <a:cs typeface="Lato"/>
                          <a:sym typeface="Lato"/>
                        </a:rPr>
                        <a:t>Cui AMT20 Series</a:t>
                      </a:r>
                      <a:endParaRPr b="1"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noAutofit/>
                    </a:bodyPr>
                    <a:lstStyle/>
                    <a:p>
                      <a:pPr indent="0" lvl="0" marL="0" rtl="0" algn="l">
                        <a:lnSpc>
                          <a:spcPct val="100000"/>
                        </a:lnSpc>
                        <a:spcBef>
                          <a:spcPts val="0"/>
                        </a:spcBef>
                        <a:spcAft>
                          <a:spcPts val="0"/>
                        </a:spcAft>
                        <a:buNone/>
                      </a:pPr>
                      <a:r>
                        <a:rPr b="1" lang="en" sz="1200">
                          <a:latin typeface="Lato"/>
                          <a:ea typeface="Lato"/>
                          <a:cs typeface="Lato"/>
                          <a:sym typeface="Lato"/>
                        </a:rPr>
                        <a:t>Broadcom AR18 Series</a:t>
                      </a:r>
                      <a:endParaRPr b="1"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noAutofit/>
                    </a:bodyPr>
                    <a:lstStyle/>
                    <a:p>
                      <a:pPr indent="0" lvl="0" marL="0" rtl="0" algn="l">
                        <a:lnSpc>
                          <a:spcPct val="100000"/>
                        </a:lnSpc>
                        <a:spcBef>
                          <a:spcPts val="0"/>
                        </a:spcBef>
                        <a:spcAft>
                          <a:spcPts val="0"/>
                        </a:spcAft>
                        <a:buNone/>
                      </a:pPr>
                      <a:r>
                        <a:rPr b="1" lang="en" sz="1200">
                          <a:latin typeface="Lato"/>
                          <a:ea typeface="Lato"/>
                          <a:cs typeface="Lato"/>
                          <a:sym typeface="Lato"/>
                        </a:rPr>
                        <a:t>HEDM-55xx</a:t>
                      </a:r>
                      <a:endParaRPr b="1"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644600">
                <a:tc>
                  <a:txBody>
                    <a:bodyPr>
                      <a:noAutofit/>
                    </a:bodyPr>
                    <a:lstStyle/>
                    <a:p>
                      <a:pPr indent="0" lvl="0" marL="0" rtl="0" algn="l">
                        <a:lnSpc>
                          <a:spcPct val="100000"/>
                        </a:lnSpc>
                        <a:spcBef>
                          <a:spcPts val="0"/>
                        </a:spcBef>
                        <a:spcAft>
                          <a:spcPts val="0"/>
                        </a:spcAft>
                        <a:buNone/>
                      </a:pPr>
                      <a:r>
                        <a:rPr b="1" lang="en" sz="1200">
                          <a:latin typeface="Lato"/>
                          <a:ea typeface="Lato"/>
                          <a:cs typeface="Lato"/>
                          <a:sym typeface="Lato"/>
                        </a:rPr>
                        <a:t>Encoder Type</a:t>
                      </a:r>
                      <a:endParaRPr b="1"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noAutofit/>
                    </a:bodyPr>
                    <a:lstStyle/>
                    <a:p>
                      <a:pPr indent="0" lvl="0" marL="0" rtl="0" algn="l">
                        <a:lnSpc>
                          <a:spcPct val="100000"/>
                        </a:lnSpc>
                        <a:spcBef>
                          <a:spcPts val="0"/>
                        </a:spcBef>
                        <a:spcAft>
                          <a:spcPts val="0"/>
                        </a:spcAft>
                        <a:buNone/>
                      </a:pPr>
                      <a:r>
                        <a:rPr lang="en" sz="1200">
                          <a:latin typeface="Lato"/>
                          <a:ea typeface="Lato"/>
                          <a:cs typeface="Lato"/>
                          <a:sym typeface="Lato"/>
                        </a:rPr>
                        <a:t>Absolute</a:t>
                      </a:r>
                      <a:endParaRPr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noAutofit/>
                    </a:bodyPr>
                    <a:lstStyle/>
                    <a:p>
                      <a:pPr indent="0" lvl="0" marL="0" rtl="0" algn="l">
                        <a:lnSpc>
                          <a:spcPct val="100000"/>
                        </a:lnSpc>
                        <a:spcBef>
                          <a:spcPts val="0"/>
                        </a:spcBef>
                        <a:spcAft>
                          <a:spcPts val="0"/>
                        </a:spcAft>
                        <a:buNone/>
                      </a:pPr>
                      <a:r>
                        <a:rPr lang="en" sz="1200">
                          <a:latin typeface="Lato"/>
                          <a:ea typeface="Lato"/>
                          <a:cs typeface="Lato"/>
                          <a:sym typeface="Lato"/>
                        </a:rPr>
                        <a:t>Optical</a:t>
                      </a:r>
                      <a:endParaRPr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noAutofit/>
                    </a:bodyPr>
                    <a:lstStyle/>
                    <a:p>
                      <a:pPr indent="0" lvl="0" marL="0" rtl="0" algn="l">
                        <a:lnSpc>
                          <a:spcPct val="100000"/>
                        </a:lnSpc>
                        <a:spcBef>
                          <a:spcPts val="0"/>
                        </a:spcBef>
                        <a:spcAft>
                          <a:spcPts val="0"/>
                        </a:spcAft>
                        <a:buNone/>
                      </a:pPr>
                      <a:r>
                        <a:rPr lang="en" sz="1200">
                          <a:latin typeface="Lato"/>
                          <a:ea typeface="Lato"/>
                          <a:cs typeface="Lato"/>
                          <a:sym typeface="Lato"/>
                        </a:rPr>
                        <a:t>Optical</a:t>
                      </a:r>
                      <a:endParaRPr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644600">
                <a:tc>
                  <a:txBody>
                    <a:bodyPr>
                      <a:noAutofit/>
                    </a:bodyPr>
                    <a:lstStyle/>
                    <a:p>
                      <a:pPr indent="0" lvl="0" marL="0" rtl="0" algn="l">
                        <a:lnSpc>
                          <a:spcPct val="100000"/>
                        </a:lnSpc>
                        <a:spcBef>
                          <a:spcPts val="0"/>
                        </a:spcBef>
                        <a:spcAft>
                          <a:spcPts val="0"/>
                        </a:spcAft>
                        <a:buNone/>
                      </a:pPr>
                      <a:r>
                        <a:rPr b="1" lang="en" sz="1200">
                          <a:latin typeface="Lato"/>
                          <a:ea typeface="Lato"/>
                          <a:cs typeface="Lato"/>
                          <a:sym typeface="Lato"/>
                        </a:rPr>
                        <a:t>Resolution</a:t>
                      </a:r>
                      <a:endParaRPr b="1"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noAutofit/>
                    </a:bodyPr>
                    <a:lstStyle/>
                    <a:p>
                      <a:pPr indent="0" lvl="0" marL="0" rtl="0" algn="l">
                        <a:lnSpc>
                          <a:spcPct val="100000"/>
                        </a:lnSpc>
                        <a:spcBef>
                          <a:spcPts val="0"/>
                        </a:spcBef>
                        <a:spcAft>
                          <a:spcPts val="0"/>
                        </a:spcAft>
                        <a:buNone/>
                      </a:pPr>
                      <a:r>
                        <a:rPr lang="en" sz="1200">
                          <a:latin typeface="Lato"/>
                          <a:ea typeface="Lato"/>
                          <a:cs typeface="Lato"/>
                          <a:sym typeface="Lato"/>
                        </a:rPr>
                        <a:t>0.08˚ (12 bits)</a:t>
                      </a:r>
                      <a:endParaRPr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noAutofit/>
                    </a:bodyPr>
                    <a:lstStyle/>
                    <a:p>
                      <a:pPr indent="0" lvl="0" marL="0" rtl="0" algn="l">
                        <a:lnSpc>
                          <a:spcPct val="100000"/>
                        </a:lnSpc>
                        <a:spcBef>
                          <a:spcPts val="0"/>
                        </a:spcBef>
                        <a:spcAft>
                          <a:spcPts val="0"/>
                        </a:spcAft>
                        <a:buNone/>
                      </a:pPr>
                      <a:r>
                        <a:rPr lang="en" sz="1200">
                          <a:latin typeface="Lato"/>
                          <a:ea typeface="Lato"/>
                          <a:cs typeface="Lato"/>
                          <a:sym typeface="Lato"/>
                        </a:rPr>
                        <a:t>1.4˚ (8 bits)</a:t>
                      </a:r>
                      <a:endParaRPr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noAutofit/>
                    </a:bodyPr>
                    <a:lstStyle/>
                    <a:p>
                      <a:pPr indent="0" lvl="0" marL="0" rtl="0" algn="l">
                        <a:lnSpc>
                          <a:spcPct val="100000"/>
                        </a:lnSpc>
                        <a:spcBef>
                          <a:spcPts val="0"/>
                        </a:spcBef>
                        <a:spcAft>
                          <a:spcPts val="0"/>
                        </a:spcAft>
                        <a:buNone/>
                      </a:pPr>
                      <a:r>
                        <a:rPr lang="en" sz="1200">
                          <a:latin typeface="Lato"/>
                          <a:ea typeface="Lato"/>
                          <a:cs typeface="Lato"/>
                          <a:sym typeface="Lato"/>
                        </a:rPr>
                        <a:t>0.35˚</a:t>
                      </a:r>
                      <a:endParaRPr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20200">
                <a:tc>
                  <a:txBody>
                    <a:bodyPr>
                      <a:noAutofit/>
                    </a:bodyPr>
                    <a:lstStyle/>
                    <a:p>
                      <a:pPr indent="0" lvl="0" marL="0" rtl="0" algn="l">
                        <a:lnSpc>
                          <a:spcPct val="100000"/>
                        </a:lnSpc>
                        <a:spcBef>
                          <a:spcPts val="0"/>
                        </a:spcBef>
                        <a:spcAft>
                          <a:spcPts val="0"/>
                        </a:spcAft>
                        <a:buNone/>
                      </a:pPr>
                      <a:r>
                        <a:rPr b="1" lang="en" sz="1200">
                          <a:latin typeface="Lato"/>
                          <a:ea typeface="Lato"/>
                          <a:cs typeface="Lato"/>
                          <a:sym typeface="Lato"/>
                        </a:rPr>
                        <a:t>Accuracy</a:t>
                      </a:r>
                      <a:endParaRPr b="1"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noAutofit/>
                    </a:bodyPr>
                    <a:lstStyle/>
                    <a:p>
                      <a:pPr indent="0" lvl="0" marL="0" rtl="0" algn="l">
                        <a:lnSpc>
                          <a:spcPct val="100000"/>
                        </a:lnSpc>
                        <a:spcBef>
                          <a:spcPts val="0"/>
                        </a:spcBef>
                        <a:spcAft>
                          <a:spcPts val="0"/>
                        </a:spcAft>
                        <a:buNone/>
                      </a:pPr>
                      <a:r>
                        <a:rPr lang="en" sz="1200">
                          <a:latin typeface="Lato"/>
                          <a:ea typeface="Lato"/>
                          <a:cs typeface="Lato"/>
                          <a:sym typeface="Lato"/>
                        </a:rPr>
                        <a:t>±0.2˚</a:t>
                      </a:r>
                      <a:endParaRPr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noAutofit/>
                    </a:bodyPr>
                    <a:lstStyle/>
                    <a:p>
                      <a:pPr indent="0" lvl="0" marL="0" rtl="0" algn="l">
                        <a:lnSpc>
                          <a:spcPct val="100000"/>
                        </a:lnSpc>
                        <a:spcBef>
                          <a:spcPts val="0"/>
                        </a:spcBef>
                        <a:spcAft>
                          <a:spcPts val="0"/>
                        </a:spcAft>
                        <a:buNone/>
                      </a:pPr>
                      <a:r>
                        <a:rPr lang="en" sz="1200">
                          <a:latin typeface="Lato"/>
                          <a:ea typeface="Lato"/>
                          <a:cs typeface="Lato"/>
                          <a:sym typeface="Lato"/>
                        </a:rPr>
                        <a:t>±0.2˚</a:t>
                      </a:r>
                      <a:endParaRPr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noAutofit/>
                    </a:bodyPr>
                    <a:lstStyle/>
                    <a:p>
                      <a:pPr indent="0" lvl="0" marL="0" rtl="0" algn="l">
                        <a:lnSpc>
                          <a:spcPct val="100000"/>
                        </a:lnSpc>
                        <a:spcBef>
                          <a:spcPts val="0"/>
                        </a:spcBef>
                        <a:spcAft>
                          <a:spcPts val="0"/>
                        </a:spcAft>
                        <a:buNone/>
                      </a:pPr>
                      <a:r>
                        <a:rPr lang="en" sz="1200">
                          <a:latin typeface="Lato"/>
                          <a:ea typeface="Lato"/>
                          <a:cs typeface="Lato"/>
                          <a:sym typeface="Lato"/>
                        </a:rPr>
                        <a:t>-</a:t>
                      </a:r>
                      <a:endParaRPr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644600">
                <a:tc>
                  <a:txBody>
                    <a:bodyPr>
                      <a:noAutofit/>
                    </a:bodyPr>
                    <a:lstStyle/>
                    <a:p>
                      <a:pPr indent="0" lvl="0" marL="0" rtl="0" algn="l">
                        <a:lnSpc>
                          <a:spcPct val="100000"/>
                        </a:lnSpc>
                        <a:spcBef>
                          <a:spcPts val="0"/>
                        </a:spcBef>
                        <a:spcAft>
                          <a:spcPts val="0"/>
                        </a:spcAft>
                        <a:buNone/>
                      </a:pPr>
                      <a:r>
                        <a:rPr b="1" lang="en" sz="1200">
                          <a:latin typeface="Lato"/>
                          <a:ea typeface="Lato"/>
                          <a:cs typeface="Lato"/>
                          <a:sym typeface="Lato"/>
                        </a:rPr>
                        <a:t>Serial Protocol</a:t>
                      </a:r>
                      <a:endParaRPr b="1"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noAutofit/>
                    </a:bodyPr>
                    <a:lstStyle/>
                    <a:p>
                      <a:pPr indent="0" lvl="0" marL="0" rtl="0" algn="l">
                        <a:lnSpc>
                          <a:spcPct val="100000"/>
                        </a:lnSpc>
                        <a:spcBef>
                          <a:spcPts val="0"/>
                        </a:spcBef>
                        <a:spcAft>
                          <a:spcPts val="0"/>
                        </a:spcAft>
                        <a:buNone/>
                      </a:pPr>
                      <a:r>
                        <a:rPr lang="en" sz="1200">
                          <a:latin typeface="Lato"/>
                          <a:ea typeface="Lato"/>
                          <a:cs typeface="Lato"/>
                          <a:sym typeface="Lato"/>
                        </a:rPr>
                        <a:t>SPI</a:t>
                      </a:r>
                      <a:endParaRPr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noAutofit/>
                    </a:bodyPr>
                    <a:lstStyle/>
                    <a:p>
                      <a:pPr indent="0" lvl="0" marL="0" rtl="0" algn="l">
                        <a:lnSpc>
                          <a:spcPct val="100000"/>
                        </a:lnSpc>
                        <a:spcBef>
                          <a:spcPts val="0"/>
                        </a:spcBef>
                        <a:spcAft>
                          <a:spcPts val="0"/>
                        </a:spcAft>
                        <a:buNone/>
                      </a:pPr>
                      <a:r>
                        <a:rPr lang="en" sz="1200">
                          <a:latin typeface="Lato"/>
                          <a:ea typeface="Lato"/>
                          <a:cs typeface="Lato"/>
                          <a:sym typeface="Lato"/>
                        </a:rPr>
                        <a:t>SSI 3-Wire</a:t>
                      </a:r>
                      <a:endParaRPr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noAutofit/>
                    </a:bodyPr>
                    <a:lstStyle/>
                    <a:p>
                      <a:pPr indent="0" lvl="0" marL="0" rtl="0" algn="l">
                        <a:lnSpc>
                          <a:spcPct val="100000"/>
                        </a:lnSpc>
                        <a:spcBef>
                          <a:spcPts val="0"/>
                        </a:spcBef>
                        <a:spcAft>
                          <a:spcPts val="0"/>
                        </a:spcAft>
                        <a:buNone/>
                      </a:pPr>
                      <a:r>
                        <a:rPr lang="en" sz="1200">
                          <a:latin typeface="Lato"/>
                          <a:ea typeface="Lato"/>
                          <a:cs typeface="Lato"/>
                          <a:sym typeface="Lato"/>
                        </a:rPr>
                        <a:t>SPI 3-Wire</a:t>
                      </a:r>
                      <a:endParaRPr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644600">
                <a:tc>
                  <a:txBody>
                    <a:bodyPr>
                      <a:noAutofit/>
                    </a:bodyPr>
                    <a:lstStyle/>
                    <a:p>
                      <a:pPr indent="0" lvl="0" marL="0" rtl="0" algn="l">
                        <a:lnSpc>
                          <a:spcPct val="100000"/>
                        </a:lnSpc>
                        <a:spcBef>
                          <a:spcPts val="0"/>
                        </a:spcBef>
                        <a:spcAft>
                          <a:spcPts val="0"/>
                        </a:spcAft>
                        <a:buNone/>
                      </a:pPr>
                      <a:r>
                        <a:rPr b="1" lang="en" sz="1200">
                          <a:latin typeface="Lato"/>
                          <a:ea typeface="Lato"/>
                          <a:cs typeface="Lato"/>
                          <a:sym typeface="Lato"/>
                        </a:rPr>
                        <a:t>Maximum Speed</a:t>
                      </a:r>
                      <a:endParaRPr b="1"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noAutofit/>
                    </a:bodyPr>
                    <a:lstStyle/>
                    <a:p>
                      <a:pPr indent="0" lvl="0" marL="0" rtl="0" algn="l">
                        <a:lnSpc>
                          <a:spcPct val="100000"/>
                        </a:lnSpc>
                        <a:spcBef>
                          <a:spcPts val="0"/>
                        </a:spcBef>
                        <a:spcAft>
                          <a:spcPts val="0"/>
                        </a:spcAft>
                        <a:buNone/>
                      </a:pPr>
                      <a:r>
                        <a:rPr lang="en" sz="1200">
                          <a:latin typeface="Lato"/>
                          <a:ea typeface="Lato"/>
                          <a:cs typeface="Lato"/>
                          <a:sym typeface="Lato"/>
                        </a:rPr>
                        <a:t>8000 RPM</a:t>
                      </a:r>
                      <a:endParaRPr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noAutofit/>
                    </a:bodyPr>
                    <a:lstStyle/>
                    <a:p>
                      <a:pPr indent="0" lvl="0" marL="0" rtl="0" algn="l">
                        <a:lnSpc>
                          <a:spcPct val="100000"/>
                        </a:lnSpc>
                        <a:spcBef>
                          <a:spcPts val="0"/>
                        </a:spcBef>
                        <a:spcAft>
                          <a:spcPts val="0"/>
                        </a:spcAft>
                        <a:buNone/>
                      </a:pPr>
                      <a:r>
                        <a:rPr lang="en" sz="1200">
                          <a:latin typeface="Lato"/>
                          <a:ea typeface="Lato"/>
                          <a:cs typeface="Lato"/>
                          <a:sym typeface="Lato"/>
                        </a:rPr>
                        <a:t>15000 RPM</a:t>
                      </a:r>
                      <a:endParaRPr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noAutofit/>
                    </a:bodyPr>
                    <a:lstStyle/>
                    <a:p>
                      <a:pPr indent="0" lvl="0" marL="0" rtl="0" algn="l">
                        <a:lnSpc>
                          <a:spcPct val="100000"/>
                        </a:lnSpc>
                        <a:spcBef>
                          <a:spcPts val="0"/>
                        </a:spcBef>
                        <a:spcAft>
                          <a:spcPts val="0"/>
                        </a:spcAft>
                        <a:buNone/>
                      </a:pPr>
                      <a:r>
                        <a:rPr lang="en" sz="1200">
                          <a:latin typeface="Lato"/>
                          <a:ea typeface="Lato"/>
                          <a:cs typeface="Lato"/>
                          <a:sym typeface="Lato"/>
                        </a:rPr>
                        <a:t>30000 RPM</a:t>
                      </a:r>
                      <a:endParaRPr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Onboard </a:t>
            </a:r>
            <a:endParaRPr/>
          </a:p>
          <a:p>
            <a:pPr indent="0" lvl="0" marL="0" rtl="0" algn="l">
              <a:spcBef>
                <a:spcPts val="0"/>
              </a:spcBef>
              <a:spcAft>
                <a:spcPts val="0"/>
              </a:spcAft>
              <a:buNone/>
            </a:pPr>
            <a:r>
              <a:rPr lang="en"/>
              <a:t>Computer</a:t>
            </a:r>
            <a:endParaRPr/>
          </a:p>
        </p:txBody>
      </p:sp>
      <p:pic>
        <p:nvPicPr>
          <p:cNvPr id="204" name="Google Shape;204;p25"/>
          <p:cNvPicPr preferRelativeResize="0"/>
          <p:nvPr/>
        </p:nvPicPr>
        <p:blipFill rotWithShape="1">
          <a:blip r:embed="rId3">
            <a:alphaModFix/>
          </a:blip>
          <a:srcRect b="0" l="0" r="0" t="10825"/>
          <a:stretch/>
        </p:blipFill>
        <p:spPr>
          <a:xfrm>
            <a:off x="595800" y="2547725"/>
            <a:ext cx="2524600" cy="2165824"/>
          </a:xfrm>
          <a:prstGeom prst="rect">
            <a:avLst/>
          </a:prstGeom>
          <a:noFill/>
          <a:ln>
            <a:noFill/>
          </a:ln>
        </p:spPr>
      </p:pic>
      <p:graphicFrame>
        <p:nvGraphicFramePr>
          <p:cNvPr id="205" name="Google Shape;205;p25"/>
          <p:cNvGraphicFramePr/>
          <p:nvPr/>
        </p:nvGraphicFramePr>
        <p:xfrm>
          <a:off x="3403875" y="1477175"/>
          <a:ext cx="3000000" cy="3000000"/>
        </p:xfrm>
        <a:graphic>
          <a:graphicData uri="http://schemas.openxmlformats.org/drawingml/2006/table">
            <a:tbl>
              <a:tblPr>
                <a:noFill/>
                <a:tableStyleId>{5CE0AE88-FC92-43A5-9AFD-81D18A24C003}</a:tableStyleId>
              </a:tblPr>
              <a:tblGrid>
                <a:gridCol w="1330450"/>
                <a:gridCol w="1330450"/>
                <a:gridCol w="1330450"/>
                <a:gridCol w="1338550"/>
              </a:tblGrid>
              <a:tr h="129175">
                <a:tc>
                  <a:txBody>
                    <a:bodyPr>
                      <a:noAutofit/>
                    </a:bodyPr>
                    <a:lstStyle/>
                    <a:p>
                      <a:pPr indent="0" lvl="0" marL="0" rtl="0" algn="l">
                        <a:lnSpc>
                          <a:spcPct val="115000"/>
                        </a:lnSpc>
                        <a:spcBef>
                          <a:spcPts val="0"/>
                        </a:spcBef>
                        <a:spcAft>
                          <a:spcPts val="0"/>
                        </a:spcAft>
                        <a:buNone/>
                      </a:pPr>
                      <a:r>
                        <a:rPr lang="en" sz="1200">
                          <a:latin typeface="Lato"/>
                          <a:ea typeface="Lato"/>
                          <a:cs typeface="Lato"/>
                          <a:sym typeface="Lato"/>
                        </a:rPr>
                        <a:t> </a:t>
                      </a:r>
                      <a:endParaRPr sz="1200">
                        <a:latin typeface="Lato"/>
                        <a:ea typeface="Lato"/>
                        <a:cs typeface="Lato"/>
                        <a:sym typeface="Lato"/>
                      </a:endParaRPr>
                    </a:p>
                  </a:txBody>
                  <a:tcPr marT="91425" marB="91425" marR="68575" marL="68575">
                    <a:lnR cap="flat" cmpd="sng" w="12650">
                      <a:solidFill>
                        <a:srgbClr val="000000"/>
                      </a:solidFill>
                      <a:prstDash val="solid"/>
                      <a:round/>
                      <a:headEnd len="sm" w="sm" type="none"/>
                      <a:tailEnd len="sm" w="sm" type="none"/>
                    </a:lnR>
                    <a:lnB cap="flat" cmpd="sng" w="12650">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b="1" lang="en" sz="1200">
                          <a:latin typeface="Lato"/>
                          <a:ea typeface="Lato"/>
                          <a:cs typeface="Lato"/>
                          <a:sym typeface="Lato"/>
                        </a:rPr>
                        <a:t>Raspberry PI 3B+</a:t>
                      </a:r>
                      <a:endParaRPr b="1"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b="1" lang="en" sz="1200">
                          <a:latin typeface="Lato"/>
                          <a:ea typeface="Lato"/>
                          <a:cs typeface="Lato"/>
                          <a:sym typeface="Lato"/>
                        </a:rPr>
                        <a:t>Arduino Uno</a:t>
                      </a:r>
                      <a:endParaRPr b="1"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b="1" lang="en" sz="1200">
                          <a:latin typeface="Lato"/>
                          <a:ea typeface="Lato"/>
                          <a:cs typeface="Lato"/>
                          <a:sym typeface="Lato"/>
                        </a:rPr>
                        <a:t>PIC Microcontroller</a:t>
                      </a:r>
                      <a:endParaRPr b="1"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269150">
                <a:tc>
                  <a:txBody>
                    <a:bodyPr>
                      <a:noAutofit/>
                    </a:bodyPr>
                    <a:lstStyle/>
                    <a:p>
                      <a:pPr indent="0" lvl="0" marL="0" rtl="0" algn="l">
                        <a:lnSpc>
                          <a:spcPct val="115000"/>
                        </a:lnSpc>
                        <a:spcBef>
                          <a:spcPts val="0"/>
                        </a:spcBef>
                        <a:spcAft>
                          <a:spcPts val="0"/>
                        </a:spcAft>
                        <a:buNone/>
                      </a:pPr>
                      <a:r>
                        <a:rPr b="1" lang="en" sz="1200">
                          <a:latin typeface="Lato"/>
                          <a:ea typeface="Lato"/>
                          <a:cs typeface="Lato"/>
                          <a:sym typeface="Lato"/>
                        </a:rPr>
                        <a:t>RAM</a:t>
                      </a:r>
                      <a:endParaRPr b="1"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200">
                          <a:latin typeface="Lato"/>
                          <a:ea typeface="Lato"/>
                          <a:cs typeface="Lato"/>
                          <a:sym typeface="Lato"/>
                        </a:rPr>
                        <a:t>1 GB</a:t>
                      </a:r>
                      <a:endParaRPr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200">
                          <a:latin typeface="Lato"/>
                          <a:ea typeface="Lato"/>
                          <a:cs typeface="Lato"/>
                          <a:sym typeface="Lato"/>
                        </a:rPr>
                        <a:t>2 KB</a:t>
                      </a:r>
                      <a:endParaRPr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200">
                          <a:latin typeface="Lato"/>
                          <a:ea typeface="Lato"/>
                          <a:cs typeface="Lato"/>
                          <a:sym typeface="Lato"/>
                        </a:rPr>
                        <a:t>256 KB</a:t>
                      </a:r>
                      <a:endParaRPr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269150">
                <a:tc>
                  <a:txBody>
                    <a:bodyPr>
                      <a:noAutofit/>
                    </a:bodyPr>
                    <a:lstStyle/>
                    <a:p>
                      <a:pPr indent="0" lvl="0" marL="0" rtl="0" algn="l">
                        <a:lnSpc>
                          <a:spcPct val="115000"/>
                        </a:lnSpc>
                        <a:spcBef>
                          <a:spcPts val="0"/>
                        </a:spcBef>
                        <a:spcAft>
                          <a:spcPts val="0"/>
                        </a:spcAft>
                        <a:buNone/>
                      </a:pPr>
                      <a:r>
                        <a:rPr b="1" lang="en" sz="1200">
                          <a:latin typeface="Lato"/>
                          <a:ea typeface="Lato"/>
                          <a:cs typeface="Lato"/>
                          <a:sym typeface="Lato"/>
                        </a:rPr>
                        <a:t>Flash Memory</a:t>
                      </a:r>
                      <a:endParaRPr b="1"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noAutofit/>
                    </a:bodyPr>
                    <a:lstStyle/>
                    <a:p>
                      <a:pPr indent="-228600" lvl="0" marL="266700" rtl="0" algn="l">
                        <a:lnSpc>
                          <a:spcPct val="115000"/>
                        </a:lnSpc>
                        <a:spcBef>
                          <a:spcPts val="0"/>
                        </a:spcBef>
                        <a:spcAft>
                          <a:spcPts val="0"/>
                        </a:spcAft>
                        <a:buNone/>
                      </a:pPr>
                      <a:r>
                        <a:rPr lang="en" sz="1200">
                          <a:latin typeface="Lato"/>
                          <a:ea typeface="Lato"/>
                          <a:cs typeface="Lato"/>
                          <a:sym typeface="Lato"/>
                        </a:rPr>
                        <a:t>-         </a:t>
                      </a:r>
                      <a:endParaRPr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200">
                          <a:latin typeface="Lato"/>
                          <a:ea typeface="Lato"/>
                          <a:cs typeface="Lato"/>
                          <a:sym typeface="Lato"/>
                        </a:rPr>
                        <a:t>32 KB</a:t>
                      </a:r>
                      <a:endParaRPr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200">
                          <a:latin typeface="Lato"/>
                          <a:ea typeface="Lato"/>
                          <a:cs typeface="Lato"/>
                          <a:sym typeface="Lato"/>
                        </a:rPr>
                        <a:t>1 MB</a:t>
                      </a:r>
                      <a:endParaRPr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269150">
                <a:tc>
                  <a:txBody>
                    <a:bodyPr>
                      <a:noAutofit/>
                    </a:bodyPr>
                    <a:lstStyle/>
                    <a:p>
                      <a:pPr indent="0" lvl="0" marL="0" rtl="0" algn="l">
                        <a:lnSpc>
                          <a:spcPct val="115000"/>
                        </a:lnSpc>
                        <a:spcBef>
                          <a:spcPts val="0"/>
                        </a:spcBef>
                        <a:spcAft>
                          <a:spcPts val="0"/>
                        </a:spcAft>
                        <a:buNone/>
                      </a:pPr>
                      <a:r>
                        <a:rPr b="1" lang="en" sz="1200">
                          <a:latin typeface="Lato"/>
                          <a:ea typeface="Lato"/>
                          <a:cs typeface="Lato"/>
                          <a:sym typeface="Lato"/>
                        </a:rPr>
                        <a:t>IO Pins</a:t>
                      </a:r>
                      <a:endParaRPr b="1"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200">
                          <a:latin typeface="Lato"/>
                          <a:ea typeface="Lato"/>
                          <a:cs typeface="Lato"/>
                          <a:sym typeface="Lato"/>
                        </a:rPr>
                        <a:t>40</a:t>
                      </a:r>
                      <a:endParaRPr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200">
                          <a:latin typeface="Lato"/>
                          <a:ea typeface="Lato"/>
                          <a:cs typeface="Lato"/>
                          <a:sym typeface="Lato"/>
                        </a:rPr>
                        <a:t>20</a:t>
                      </a:r>
                      <a:endParaRPr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200">
                          <a:latin typeface="Lato"/>
                          <a:ea typeface="Lato"/>
                          <a:cs typeface="Lato"/>
                          <a:sym typeface="Lato"/>
                        </a:rPr>
                        <a:t>62</a:t>
                      </a:r>
                      <a:endParaRPr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269150">
                <a:tc>
                  <a:txBody>
                    <a:bodyPr>
                      <a:noAutofit/>
                    </a:bodyPr>
                    <a:lstStyle/>
                    <a:p>
                      <a:pPr indent="0" lvl="0" marL="0" rtl="0" algn="l">
                        <a:lnSpc>
                          <a:spcPct val="115000"/>
                        </a:lnSpc>
                        <a:spcBef>
                          <a:spcPts val="0"/>
                        </a:spcBef>
                        <a:spcAft>
                          <a:spcPts val="0"/>
                        </a:spcAft>
                        <a:buNone/>
                      </a:pPr>
                      <a:r>
                        <a:rPr b="1" lang="en" sz="1200">
                          <a:latin typeface="Lato"/>
                          <a:ea typeface="Lato"/>
                          <a:cs typeface="Lato"/>
                          <a:sym typeface="Lato"/>
                        </a:rPr>
                        <a:t>Clock Speed</a:t>
                      </a:r>
                      <a:endParaRPr b="1"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200">
                          <a:latin typeface="Lato"/>
                          <a:ea typeface="Lato"/>
                          <a:cs typeface="Lato"/>
                          <a:sym typeface="Lato"/>
                        </a:rPr>
                        <a:t>1.4 GHZ</a:t>
                      </a:r>
                      <a:endParaRPr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200">
                          <a:latin typeface="Lato"/>
                          <a:ea typeface="Lato"/>
                          <a:cs typeface="Lato"/>
                          <a:sym typeface="Lato"/>
                        </a:rPr>
                        <a:t>16 MHz</a:t>
                      </a:r>
                      <a:endParaRPr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200">
                          <a:latin typeface="Lato"/>
                          <a:ea typeface="Lato"/>
                          <a:cs typeface="Lato"/>
                          <a:sym typeface="Lato"/>
                        </a:rPr>
                        <a:t>180 MHz</a:t>
                      </a:r>
                      <a:endParaRPr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23975">
                <a:tc>
                  <a:txBody>
                    <a:bodyPr>
                      <a:noAutofit/>
                    </a:bodyPr>
                    <a:lstStyle/>
                    <a:p>
                      <a:pPr indent="0" lvl="0" marL="0" rtl="0" algn="l">
                        <a:lnSpc>
                          <a:spcPct val="115000"/>
                        </a:lnSpc>
                        <a:spcBef>
                          <a:spcPts val="0"/>
                        </a:spcBef>
                        <a:spcAft>
                          <a:spcPts val="0"/>
                        </a:spcAft>
                        <a:buNone/>
                      </a:pPr>
                      <a:r>
                        <a:rPr b="1" lang="en" sz="1200">
                          <a:latin typeface="Lato"/>
                          <a:ea typeface="Lato"/>
                          <a:cs typeface="Lato"/>
                          <a:sym typeface="Lato"/>
                        </a:rPr>
                        <a:t>Internet Capabilities</a:t>
                      </a:r>
                      <a:endParaRPr b="1"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200">
                          <a:latin typeface="Lato"/>
                          <a:ea typeface="Lato"/>
                          <a:cs typeface="Lato"/>
                          <a:sym typeface="Lato"/>
                        </a:rPr>
                        <a:t> Yes</a:t>
                      </a:r>
                      <a:endParaRPr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200">
                          <a:latin typeface="Lato"/>
                          <a:ea typeface="Lato"/>
                          <a:cs typeface="Lato"/>
                          <a:sym typeface="Lato"/>
                        </a:rPr>
                        <a:t>No</a:t>
                      </a:r>
                      <a:endParaRPr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200">
                          <a:latin typeface="Lato"/>
                          <a:ea typeface="Lato"/>
                          <a:cs typeface="Lato"/>
                          <a:sym typeface="Lato"/>
                        </a:rPr>
                        <a:t>No</a:t>
                      </a:r>
                      <a:endParaRPr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23975">
                <a:tc>
                  <a:txBody>
                    <a:bodyPr>
                      <a:noAutofit/>
                    </a:bodyPr>
                    <a:lstStyle/>
                    <a:p>
                      <a:pPr indent="0" lvl="0" marL="0" rtl="0" algn="l">
                        <a:lnSpc>
                          <a:spcPct val="115000"/>
                        </a:lnSpc>
                        <a:spcBef>
                          <a:spcPts val="0"/>
                        </a:spcBef>
                        <a:spcAft>
                          <a:spcPts val="0"/>
                        </a:spcAft>
                        <a:buNone/>
                      </a:pPr>
                      <a:r>
                        <a:rPr b="1" lang="en" sz="1200">
                          <a:latin typeface="Lato"/>
                          <a:ea typeface="Lato"/>
                          <a:cs typeface="Lato"/>
                          <a:sym typeface="Lato"/>
                        </a:rPr>
                        <a:t>Cost</a:t>
                      </a:r>
                      <a:endParaRPr b="1"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200">
                          <a:latin typeface="Lato"/>
                          <a:ea typeface="Lato"/>
                          <a:cs typeface="Lato"/>
                          <a:sym typeface="Lato"/>
                        </a:rPr>
                        <a:t>$50</a:t>
                      </a:r>
                      <a:endParaRPr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200">
                          <a:latin typeface="Lato"/>
                          <a:ea typeface="Lato"/>
                          <a:cs typeface="Lato"/>
                          <a:sym typeface="Lato"/>
                        </a:rPr>
                        <a:t>$25</a:t>
                      </a:r>
                      <a:endParaRPr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200">
                          <a:latin typeface="Lato"/>
                          <a:ea typeface="Lato"/>
                          <a:cs typeface="Lato"/>
                          <a:sym typeface="Lato"/>
                        </a:rPr>
                        <a:t>$30 (w/o headers)</a:t>
                      </a:r>
                      <a:endParaRPr sz="1200">
                        <a:latin typeface="Lato"/>
                        <a:ea typeface="Lato"/>
                        <a:cs typeface="Lato"/>
                        <a:sym typeface="La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